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0" r:id="rId3"/>
    <p:sldId id="322" r:id="rId4"/>
    <p:sldId id="321" r:id="rId5"/>
    <p:sldId id="323" r:id="rId6"/>
    <p:sldId id="287" r:id="rId7"/>
    <p:sldId id="325" r:id="rId8"/>
    <p:sldId id="347" r:id="rId9"/>
    <p:sldId id="326" r:id="rId10"/>
    <p:sldId id="327" r:id="rId11"/>
    <p:sldId id="330" r:id="rId12"/>
    <p:sldId id="328" r:id="rId13"/>
    <p:sldId id="329" r:id="rId14"/>
    <p:sldId id="336" r:id="rId15"/>
    <p:sldId id="337" r:id="rId16"/>
    <p:sldId id="338" r:id="rId17"/>
    <p:sldId id="339" r:id="rId18"/>
    <p:sldId id="340" r:id="rId19"/>
    <p:sldId id="332" r:id="rId20"/>
    <p:sldId id="333" r:id="rId21"/>
    <p:sldId id="335" r:id="rId22"/>
    <p:sldId id="334" r:id="rId23"/>
    <p:sldId id="331" r:id="rId24"/>
    <p:sldId id="324" r:id="rId25"/>
    <p:sldId id="314" r:id="rId26"/>
    <p:sldId id="346" r:id="rId27"/>
    <p:sldId id="343" r:id="rId28"/>
    <p:sldId id="341" r:id="rId29"/>
    <p:sldId id="342" r:id="rId30"/>
    <p:sldId id="344" r:id="rId31"/>
    <p:sldId id="34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F71EA-252A-B9F8-E32B-99E9BAA34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02DFB-730B-8B60-3FE4-9FE476A088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6C8DE-B934-43C1-FC6E-606BABCA6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8CC9C-BFE4-4386-8C54-B81E4330E6D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D20D-F6CB-CF36-BDEF-38FE9BC60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64074-BD5C-B5C1-2F6F-825000F40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2408-36EE-417E-A243-16DA0EB5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150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3BFE1-F12C-2A7B-4D22-CB2BF96EC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1F13D3-5717-1DE3-C638-1E8DCB08CB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D0863D-F4B3-BE1D-D6BE-205F32488D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62B1E6-A274-C8AB-2BED-D184A1E1A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8CC9C-BFE4-4386-8C54-B81E4330E6D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6C98F8-C0C7-6CCE-5D28-0CD9C75B5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3F3131-1DA3-D8C4-C4DB-BC13F12D5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2408-36EE-417E-A243-16DA0EB5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35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8FDB5-948B-8FAE-6475-2C16A188F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73EE27-EF7F-D20F-D417-56055EDC71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14988-70BD-22BE-5581-DB3427A4C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8CC9C-BFE4-4386-8C54-B81E4330E6D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C83036-5ECB-F0E1-4FCB-C43F16588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998AD-C2DF-6D0B-61E0-D50338D82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2408-36EE-417E-A243-16DA0EB5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483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8CE7E6-DA4F-7CD4-E903-82887969C3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C7286A-FB86-5AE0-C6F1-DA88B0E9FF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BE38A-B4B0-FD05-EED4-C749FAA38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8CC9C-BFE4-4386-8C54-B81E4330E6D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ACC4D-25C3-D507-A5F1-E326DC7DE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51190-3356-F6D3-9789-063C4E404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2408-36EE-417E-A243-16DA0EB5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2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DAB6F-2F42-D911-CCB3-2C92868EF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EC9AA-DA4A-A942-3923-6C1610846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5915C-33EA-0588-EC20-10F9964C1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8CC9C-BFE4-4386-8C54-B81E4330E6D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02774-1202-B3D4-0FF4-CE88F1D99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9FCBD-4958-8BA0-8DC7-2F0ACE8B6DEA}"/>
              </a:ext>
            </a:extLst>
          </p:cNvPr>
          <p:cNvSpPr txBox="1"/>
          <p:nvPr userDrawn="1"/>
        </p:nvSpPr>
        <p:spPr>
          <a:xfrm>
            <a:off x="8783053" y="6356350"/>
            <a:ext cx="257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0023264-E2ED-4660-96E1-8F6FCDAEC5AB}" type="slidenum">
              <a:rPr lang="en-US" smtClean="0"/>
              <a:t>‹#›</a:t>
            </a:fld>
            <a:r>
              <a:rPr lang="sr-Latn-RS"/>
              <a:t>/31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99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DAB6F-2F42-D911-CCB3-2C92868EF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EC9AA-DA4A-A942-3923-6C1610846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5915C-33EA-0588-EC20-10F9964C1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8CC9C-BFE4-4386-8C54-B81E4330E6D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02774-1202-B3D4-0FF4-CE88F1D99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9FCBD-4958-8BA0-8DC7-2F0ACE8B6DEA}"/>
              </a:ext>
            </a:extLst>
          </p:cNvPr>
          <p:cNvSpPr txBox="1"/>
          <p:nvPr userDrawn="1"/>
        </p:nvSpPr>
        <p:spPr>
          <a:xfrm>
            <a:off x="8783053" y="6356350"/>
            <a:ext cx="257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0023264-E2ED-4660-96E1-8F6FCDAEC5AB}" type="slidenum">
              <a:rPr lang="en-US" smtClean="0"/>
              <a:t>‹#›</a:t>
            </a:fld>
            <a:r>
              <a:rPr lang="sr-Latn-RS"/>
              <a:t>/31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1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AE04A-526B-2FAE-DF3A-692E3673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3D7F4-05AC-C927-FA13-05B219AD65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533F76-8B02-27FA-A4AC-2370F1B74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8CC9C-BFE4-4386-8C54-B81E4330E6D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ABA8E5-0F73-A233-2CA1-FA78392B5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E75DD-21DD-4E10-3C7A-584739A2C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2408-36EE-417E-A243-16DA0EB5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35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32034-5501-038E-8052-290E8A705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0FF63-EAF1-96AA-E549-63970C201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6E5CE-D72A-BF8D-9569-80A8AB0406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9DBE52-0BDB-6404-630B-2A581F01E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8CC9C-BFE4-4386-8C54-B81E4330E6D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433767-F0BA-AA81-FAB4-6BF762A7C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72A14-12DE-B7D1-527F-0E60D6078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2408-36EE-417E-A243-16DA0EB5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347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C1FED-B9EB-E2E4-E2B7-6E01752F4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0703AD-582B-F2BE-3DBA-84F703C59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A4BE7B-AB06-819E-FC01-8B7669E78F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90185A-B951-2053-8108-296F64CA5D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B9AC96-A571-489F-8636-3ADF8073B4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887BEB-F829-1D00-7EDF-1E18F4875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8CC9C-BFE4-4386-8C54-B81E4330E6D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4340CD-A839-8A19-10E9-BD89A711A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0C6181-99EB-A136-76BA-3B17A79ED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2408-36EE-417E-A243-16DA0EB5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457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BFFC0-DAC9-AFE1-0932-C4128CAB1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D120E5-34EC-8930-4D44-79F7A72FD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8CC9C-BFE4-4386-8C54-B81E4330E6D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8ADC8F-EA5C-2DDA-77CF-EFD22FC55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7BF2EE-769E-ACFE-4E6F-95C54CEDD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2408-36EE-417E-A243-16DA0EB5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28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B4CED2-7605-1476-548B-C48DE08F0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8CC9C-BFE4-4386-8C54-B81E4330E6D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91BDCC-D75D-3B0A-2C26-EB1119CAC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1B038-EF8A-A84C-07EF-3C049DFD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2408-36EE-417E-A243-16DA0EB5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794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3DD74-0832-E18C-825A-B050141A4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03500-98D3-6876-584B-4F418B1D0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671E63-7231-22C7-35FE-8E7920283E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818BD-6652-35EE-7CEF-CF8AA99EB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8CC9C-BFE4-4386-8C54-B81E4330E6D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03BF24-1928-5B57-40A7-7290018CD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D8AF96-0896-F9D6-DD18-A3A633FE4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2408-36EE-417E-A243-16DA0EB5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796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9E7E85-213A-B927-E0C6-89AB0A146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BB172-392E-34D0-47F2-FE86232A5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69B73-7734-E86A-4970-E6426F8BEF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8CC9C-BFE4-4386-8C54-B81E4330E6D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64EE7-6507-A848-DC63-8009062A3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65272-511B-9FD4-D996-383466C9E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12408-36EE-417E-A243-16DA0EB5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329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71BA6-57F6-5F4F-A620-7199B635AC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Inženjerstvo softvera za Internet-Web of Things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AC6248-2E5C-0C74-3946-E4CE06023F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r-Latn-RS"/>
              <a:t>Računari koji se koriste u IoT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22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70064-61F6-50F7-D9C5-5C76C6BCE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Callback za čitanje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45988-CEA8-C747-C946-DA4EEA4FA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def </a:t>
            </a:r>
            <a:r>
              <a:rPr lang="en-US" b="1" i="1"/>
              <a:t>edge_detected</a:t>
            </a:r>
            <a:r>
              <a:rPr lang="en-US"/>
              <a:t>(channel):	</a:t>
            </a:r>
            <a:endParaRPr lang="sr-Latn-RS"/>
          </a:p>
          <a:p>
            <a:pPr marL="0" indent="0">
              <a:buNone/>
            </a:pPr>
            <a:r>
              <a:rPr lang="sr-Latn-RS"/>
              <a:t>    </a:t>
            </a:r>
            <a:r>
              <a:rPr lang="en-US"/>
              <a:t>time.sleep(0.25)	</a:t>
            </a:r>
            <a:r>
              <a:rPr lang="sr-Latn-RS"/>
              <a:t>  </a:t>
            </a:r>
            <a:r>
              <a:rPr lang="sr-Latn-RS">
                <a:solidFill>
                  <a:schemeClr val="accent6">
                    <a:lumMod val="75000"/>
                  </a:schemeClr>
                </a:solidFill>
              </a:rPr>
              <a:t># opciono, da se signal "smiri"</a:t>
            </a:r>
          </a:p>
          <a:p>
            <a:pPr marL="0" indent="0">
              <a:buNone/>
            </a:pPr>
            <a:r>
              <a:rPr lang="sr-Latn-RS"/>
              <a:t>    </a:t>
            </a:r>
            <a:r>
              <a:rPr lang="en-US"/>
              <a:t>print </a:t>
            </a:r>
            <a:r>
              <a:rPr lang="sr-Latn-RS"/>
              <a:t>(</a:t>
            </a:r>
            <a:r>
              <a:rPr lang="en-US"/>
              <a:t>'EDGE detected, channel is ', channel</a:t>
            </a:r>
            <a:r>
              <a:rPr lang="sr-Latn-RS"/>
              <a:t>)</a:t>
            </a:r>
          </a:p>
          <a:p>
            <a:pPr marL="0" indent="0">
              <a:buNone/>
            </a:pPr>
            <a:r>
              <a:rPr lang="sr-Latn-RS"/>
              <a:t>    s</a:t>
            </a:r>
            <a:r>
              <a:rPr lang="en-US"/>
              <a:t>tatus = GPIO.input(PORT)</a:t>
            </a:r>
            <a:endParaRPr lang="sr-Latn-RS"/>
          </a:p>
          <a:p>
            <a:pPr marL="0" indent="0">
              <a:buNone/>
            </a:pPr>
            <a:r>
              <a:rPr lang="sr-Latn-RS"/>
              <a:t>    ...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712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3562E-49B2-9555-346E-E4C7D2725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Debouncing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1031E-8CAC-8279-99B0-15CBE9DAE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/>
              <a:t>Tasteri imaju nezgodnu osobinu da jednim pritiskom proizvedu više uspostavljenih veza</a:t>
            </a:r>
          </a:p>
          <a:p>
            <a:pPr lvl="1"/>
            <a:r>
              <a:rPr lang="sr-Latn-RS"/>
              <a:t>Fantomski, višestruki klikovi</a:t>
            </a:r>
          </a:p>
          <a:p>
            <a:r>
              <a:rPr lang="sr-Latn-RS"/>
              <a:t>Problem se rešava debouncing tehnikama</a:t>
            </a:r>
          </a:p>
          <a:p>
            <a:pPr lvl="1"/>
            <a:r>
              <a:rPr lang="sr-Latn-RS"/>
              <a:t>Hardverski debouncing</a:t>
            </a:r>
          </a:p>
          <a:p>
            <a:pPr lvl="1"/>
            <a:r>
              <a:rPr lang="sr-Latn-RS"/>
              <a:t>Softverski debouncing</a:t>
            </a:r>
          </a:p>
          <a:p>
            <a:r>
              <a:rPr lang="sr-Latn-RS"/>
              <a:t>Obe varijante rade na isti način:</a:t>
            </a:r>
          </a:p>
          <a:p>
            <a:pPr lvl="1"/>
            <a:r>
              <a:rPr lang="sr-Latn-RS"/>
              <a:t>Detektuje prvi klik</a:t>
            </a:r>
          </a:p>
          <a:p>
            <a:pPr lvl="1"/>
            <a:r>
              <a:rPr lang="sr-Latn-RS"/>
              <a:t>Sačeka predefinisano vreme</a:t>
            </a:r>
          </a:p>
          <a:p>
            <a:pPr lvl="2"/>
            <a:r>
              <a:rPr lang="sr-Latn-RS"/>
              <a:t>Ignoriše dodatne klikove</a:t>
            </a:r>
            <a:endParaRPr lang="en-US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BF51B227-8E45-4105-1137-22F39167C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559175"/>
            <a:ext cx="4876800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773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6C44-60E0-CCD3-DA34-195604E0D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GPIO Digitalno Pisanje (Python)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C43F2-4227-44A1-D03A-ACA6AE94A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/>
              <a:t>Inicijalizacija</a:t>
            </a:r>
          </a:p>
          <a:p>
            <a:pPr marL="0" indent="0">
              <a:buNone/>
            </a:pPr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sr-Latn-RS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GPIO </a:t>
            </a:r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sr-Latn-RS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21 (nožica 40)</a:t>
            </a:r>
          </a:p>
          <a:p>
            <a:pPr marL="0" indent="0">
              <a:buNone/>
            </a:pP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sr-Latn-RS" b="1">
                <a:latin typeface="Courier New" panose="02070309020205020404" pitchFamily="49" charset="0"/>
                <a:cs typeface="Courier New" panose="02070309020205020404" pitchFamily="49" charset="0"/>
              </a:rPr>
              <a:t>_LED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 = 21</a:t>
            </a:r>
            <a:endParaRPr lang="sr-Latn-RS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sr-Latn-RS" b="1">
                <a:latin typeface="Courier New" panose="02070309020205020404" pitchFamily="49" charset="0"/>
                <a:cs typeface="Courier New" panose="02070309020205020404" pitchFamily="49" charset="0"/>
              </a:rPr>
              <a:t>GPIO.setmode(GPIO.BCM)</a:t>
            </a:r>
          </a:p>
          <a:p>
            <a:pPr marL="0" indent="0">
              <a:buNone/>
            </a:pPr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sr-Latn-RS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Prijavljujemo da je GPIO 21 port za pisanje</a:t>
            </a:r>
          </a:p>
          <a:p>
            <a:pPr marL="0" indent="0">
              <a:buNone/>
            </a:pP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GPIO.setup(PORT</a:t>
            </a:r>
            <a:r>
              <a:rPr lang="sr-Latn-RS" b="1">
                <a:latin typeface="Courier New" panose="02070309020205020404" pitchFamily="49" charset="0"/>
                <a:cs typeface="Courier New" panose="02070309020205020404" pitchFamily="49" charset="0"/>
              </a:rPr>
              <a:t>_LED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, GPIO.</a:t>
            </a:r>
            <a:r>
              <a:rPr lang="sr-Latn-RS" b="1"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sr-Latn-RS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sr-Latn-RS"/>
              <a:t>Pisanje</a:t>
            </a:r>
          </a:p>
          <a:p>
            <a:pPr marL="0" indent="0">
              <a:buNone/>
            </a:pP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GPIO.output(PORT_LED, input_value)</a:t>
            </a:r>
            <a:r>
              <a:rPr lang="en-US" b="1"/>
              <a:t>	</a:t>
            </a:r>
            <a:r>
              <a:rPr lang="en-US"/>
              <a:t>	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573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CP3008 chip analog to digital converter">
            <a:extLst>
              <a:ext uri="{FF2B5EF4-FFF2-40B4-BE49-F238E27FC236}">
                <a16:creationId xmlns:a16="http://schemas.microsoft.com/office/drawing/2014/main" id="{C8379B12-E53A-C377-8847-6CD111A4C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796" y="1588168"/>
            <a:ext cx="333375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F24A31-D872-BDF3-F465-88E6B76A6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GPIO analogno čitanje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774C4-FDD3-6883-AB58-8755CA194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sr-Latn-RS" sz="3100"/>
              <a:t>RPI </a:t>
            </a:r>
            <a:r>
              <a:rPr lang="sr-Latn-RS" sz="3100" b="1"/>
              <a:t>nema</a:t>
            </a:r>
            <a:r>
              <a:rPr lang="sr-Latn-RS" sz="3100"/>
              <a:t> ugrađen A/D konverter</a:t>
            </a:r>
          </a:p>
          <a:p>
            <a:r>
              <a:rPr lang="sr-Latn-RS" sz="3100"/>
              <a:t>Postoji velik broj A/D konvertera koji se mogu spojiti na GPIO nožice </a:t>
            </a:r>
          </a:p>
          <a:p>
            <a:r>
              <a:rPr lang="sr-Latn-RS" sz="3100"/>
              <a:t>Primer: MCP 3008</a:t>
            </a:r>
          </a:p>
          <a:p>
            <a:pPr lvl="1"/>
            <a:r>
              <a:rPr lang="sr-Latn-RS" sz="2600"/>
              <a:t>Koristi SPI protokol da isporuči izmerenu vrednost</a:t>
            </a:r>
          </a:p>
          <a:p>
            <a:pPr lvl="1"/>
            <a:r>
              <a:rPr lang="sr-Latn-RS" sz="2600"/>
              <a:t>Gotove biblioteke, na primer, Adafriut MCP3008</a:t>
            </a:r>
          </a:p>
          <a:p>
            <a:r>
              <a:rPr lang="sr-Latn-RS" sz="3100"/>
              <a:t>Inicijalizacija:</a:t>
            </a:r>
          </a:p>
          <a:p>
            <a:pPr marL="0" indent="0" algn="l">
              <a:buNone/>
            </a:pPr>
            <a:r>
              <a:rPr lang="en-US" sz="2600" b="1" i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 Adafruit_GPIO.SPI as SPI</a:t>
            </a:r>
            <a:endParaRPr lang="en-US" sz="2600" b="0" i="0">
              <a:solidFill>
                <a:srgbClr val="212529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l">
              <a:buNone/>
            </a:pPr>
            <a:r>
              <a:rPr lang="sr-Latn-RS" sz="2600" b="1" i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600" b="1" i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mport Adafruit_MCP3008 </a:t>
            </a:r>
            <a:endParaRPr lang="en-US" sz="2600" b="0" i="0">
              <a:solidFill>
                <a:srgbClr val="212529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l">
              <a:buNone/>
            </a:pPr>
            <a:r>
              <a:rPr lang="en-US" sz="2600" b="1" i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SPI_PORT   = </a:t>
            </a:r>
            <a:r>
              <a:rPr lang="sr-Latn-RS" sz="2600" b="1" i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en-US" sz="2600" b="0" i="0">
              <a:solidFill>
                <a:srgbClr val="212529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l">
              <a:buNone/>
            </a:pPr>
            <a:r>
              <a:rPr lang="en-US" sz="2600" b="1" i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SPI_DEVICE = 0</a:t>
            </a:r>
            <a:endParaRPr lang="en-US" sz="2600" b="0" i="0">
              <a:solidFill>
                <a:srgbClr val="212529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l">
              <a:buNone/>
            </a:pPr>
            <a:r>
              <a:rPr lang="en-US" sz="2600" b="1" i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mcp = Adafruit_MCP3008.MCP3008(spi=SPI.SpiDev(SPI_PORT, SPI_DEVICE))</a:t>
            </a:r>
            <a:r>
              <a:rPr lang="en-US" sz="2600" b="0" i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endParaRPr lang="sr-Latn-RS" sz="2600" b="0" i="0">
              <a:solidFill>
                <a:srgbClr val="212529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sr-Latn-RS" sz="3100" b="0" i="0">
                <a:solidFill>
                  <a:srgbClr val="212529"/>
                </a:solidFill>
                <a:effectLst/>
                <a:latin typeface="-apple-system"/>
              </a:rPr>
              <a:t>Čitanje:</a:t>
            </a:r>
          </a:p>
          <a:p>
            <a:pPr marL="0" indent="0">
              <a:buNone/>
            </a:pPr>
            <a:r>
              <a:rPr lang="en-US" sz="2600" b="1" i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voltage = mcp.read_adc(0) </a:t>
            </a:r>
          </a:p>
          <a:p>
            <a:pPr marL="0" indent="0">
              <a:buNone/>
            </a:pPr>
            <a:r>
              <a:rPr lang="sr-Latn-RS" sz="1800"/>
              <a:t> 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960901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939FF-DD1C-09B1-676F-77A5C094C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A/D konverzija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52142-E9CF-B67C-7694-772660178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/>
              <a:t>Analogni signal se pretvara u binarni broj, koji računar razume.</a:t>
            </a:r>
          </a:p>
          <a:p>
            <a:r>
              <a:rPr lang="sr-Latn-RS"/>
              <a:t>Vrste:</a:t>
            </a:r>
          </a:p>
          <a:p>
            <a:pPr lvl="1"/>
            <a:r>
              <a:rPr lang="sr-Latn-RS"/>
              <a:t>Flash ADC</a:t>
            </a:r>
          </a:p>
          <a:p>
            <a:pPr lvl="1"/>
            <a:r>
              <a:rPr lang="sr-Latn-RS"/>
              <a:t>Generator-komparator</a:t>
            </a:r>
          </a:p>
          <a:p>
            <a:pPr lvl="2"/>
            <a:r>
              <a:rPr lang="sr-Latn-RS"/>
              <a:t>Rampa</a:t>
            </a:r>
          </a:p>
          <a:p>
            <a:pPr lvl="2"/>
            <a:r>
              <a:rPr lang="sr-Latn-RS"/>
              <a:t>Sukcesivna aproksimacija</a:t>
            </a:r>
          </a:p>
          <a:p>
            <a:pPr marL="914400" lvl="2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01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0EA9C-AE3C-29C7-8D38-0683B9AE8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Flash ADC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AAECA-2E01-B4D2-34FA-CAB854A14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/>
              <a:t>Brzo se dobija broj koji odgovara analognoj vrednosti</a:t>
            </a:r>
          </a:p>
          <a:p>
            <a:r>
              <a:rPr lang="sr-Latn-RS"/>
              <a:t>Skuplje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76C940-DC1F-7AD6-BFDA-B37D74468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248" y="2670589"/>
            <a:ext cx="4141134" cy="399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813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809E3-DE2C-140D-A667-DE1EAF656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Generator-Komparator</a:t>
            </a:r>
            <a:br>
              <a:rPr lang="sr-Latn-RS"/>
            </a:br>
            <a:r>
              <a:rPr lang="sr-Latn-RS"/>
              <a:t> ADC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681D0-8BCF-2CE2-EE37-66BEF8930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34" y="1825625"/>
            <a:ext cx="11177766" cy="4351338"/>
          </a:xfrm>
        </p:spPr>
        <p:txBody>
          <a:bodyPr>
            <a:normAutofit/>
          </a:bodyPr>
          <a:lstStyle/>
          <a:p>
            <a:r>
              <a:rPr lang="sr-Latn-RS" sz="2400"/>
              <a:t>Rampa</a:t>
            </a:r>
          </a:p>
          <a:p>
            <a:pPr lvl="1"/>
            <a:r>
              <a:rPr lang="sr-Latn-RS" sz="2000"/>
              <a:t>Ekvivalent linearne pretrage nesortiranog niza</a:t>
            </a:r>
          </a:p>
          <a:p>
            <a:pPr lvl="1"/>
            <a:r>
              <a:rPr lang="sr-Latn-RS" sz="2000"/>
              <a:t>Brojač generiše redom brojeve od nula do</a:t>
            </a:r>
            <a:br>
              <a:rPr lang="sr-Latn-RS" sz="2000"/>
            </a:br>
            <a:r>
              <a:rPr lang="sr-Latn-RS" sz="2000"/>
              <a:t>maksimalnog broja</a:t>
            </a:r>
          </a:p>
          <a:p>
            <a:pPr lvl="1"/>
            <a:r>
              <a:rPr lang="sr-Latn-RS" sz="2000"/>
              <a:t>Generisane vrednosti se vode u D/A konvertor i tako </a:t>
            </a:r>
            <a:br>
              <a:rPr lang="sr-Latn-RS" sz="2000"/>
            </a:br>
            <a:r>
              <a:rPr lang="sr-Latn-RS" sz="2000"/>
              <a:t>generisani napon se poredi sa ulaznim naponom</a:t>
            </a:r>
          </a:p>
          <a:p>
            <a:pPr lvl="1"/>
            <a:r>
              <a:rPr lang="sr-Latn-RS" sz="2000"/>
              <a:t>Kada se dostigne ulazni napon, prekida se</a:t>
            </a:r>
            <a:br>
              <a:rPr lang="sr-Latn-RS" sz="2000"/>
            </a:br>
            <a:r>
              <a:rPr lang="sr-Latn-RS" sz="2000"/>
              <a:t>brojanje i tekući broj se uzima kao rezultat</a:t>
            </a:r>
          </a:p>
          <a:p>
            <a:r>
              <a:rPr lang="sr-Latn-RS" sz="2400"/>
              <a:t>Sporo, jer u proseku treba polovina brojanja da se </a:t>
            </a:r>
            <a:br>
              <a:rPr lang="sr-Latn-RS" sz="2400"/>
            </a:br>
            <a:r>
              <a:rPr lang="sr-Latn-RS" sz="2400"/>
              <a:t>pronađe vrednost</a:t>
            </a:r>
            <a:endParaRPr lang="en-US" sz="240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A752ED-8DAE-D15A-1804-8BD323A05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397" y="224932"/>
            <a:ext cx="5378603" cy="457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097B5A-0F33-47F4-9039-5BC4C3407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690" y="5334000"/>
            <a:ext cx="559117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43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809E3-DE2C-140D-A667-DE1EAF656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Generator-Komparator ADC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681D0-8BCF-2CE2-EE37-66BEF8930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/>
              <a:t>Sukcesivna aproksimacija</a:t>
            </a:r>
          </a:p>
          <a:p>
            <a:pPr lvl="1"/>
            <a:r>
              <a:rPr lang="sr-Latn-RS"/>
              <a:t>Ekvivalent binarne pretrage sortiranog niza</a:t>
            </a:r>
          </a:p>
          <a:p>
            <a:pPr lvl="1"/>
            <a:r>
              <a:rPr lang="sr-Latn-RS"/>
              <a:t>Generator brojeva generiše vrednosti koje se vode u D/A konvertor i tako generisani napon se poredi sa ulaznim naponom</a:t>
            </a:r>
          </a:p>
          <a:p>
            <a:pPr lvl="1"/>
            <a:r>
              <a:rPr lang="sr-Latn-RS"/>
              <a:t>Kreće se od polovine maksimalne vrednosti napona i poredi se ulazni napon sa tom polovinom</a:t>
            </a:r>
          </a:p>
          <a:p>
            <a:pPr lvl="2"/>
            <a:r>
              <a:rPr lang="sr-Latn-RS"/>
              <a:t>Ako je ulazni napon veći od generisanog, onda se generiše nov broj koji je polovina gornjeg opsega brojeva</a:t>
            </a:r>
          </a:p>
          <a:p>
            <a:pPr lvl="2"/>
            <a:r>
              <a:rPr lang="sr-Latn-RS"/>
              <a:t>Ako je ulazni napon manji od generisanot, onda se generiše nov broj koji je polovina donjeg opsega brojeva </a:t>
            </a:r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722B30A-06CE-7266-CC3B-FD415F9EB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114" y="307802"/>
            <a:ext cx="4357695" cy="348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393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51C57-1C5F-110F-DD46-BA9D1E3E7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243" y="217593"/>
            <a:ext cx="10515600" cy="1325563"/>
          </a:xfrm>
        </p:spPr>
        <p:txBody>
          <a:bodyPr/>
          <a:lstStyle/>
          <a:p>
            <a:r>
              <a:rPr lang="sr-Latn-RS"/>
              <a:t>Generator-Komparator ADC</a:t>
            </a:r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8579A5-05A0-34F9-B03E-C49CBBC5BE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1437" y="1496292"/>
            <a:ext cx="6382721" cy="5144116"/>
          </a:xfrm>
        </p:spPr>
      </p:pic>
    </p:spTree>
    <p:extLst>
      <p:ext uri="{BB962C8B-B14F-4D97-AF65-F5344CB8AC3E}">
        <p14:creationId xmlns:p14="http://schemas.microsoft.com/office/powerpoint/2010/main" val="1943213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3228F-D82C-7AE1-9565-970E45AD3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Analogno pisanje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5381F-D967-9AE5-E1CA-1656808D1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/>
              <a:t>Dve realizacije:</a:t>
            </a:r>
          </a:p>
          <a:p>
            <a:pPr lvl="1"/>
            <a:r>
              <a:rPr lang="sr-Latn-RS"/>
              <a:t>D/A konverter</a:t>
            </a:r>
          </a:p>
          <a:p>
            <a:pPr lvl="1"/>
            <a:endParaRPr lang="sr-Latn-RS"/>
          </a:p>
          <a:p>
            <a:pPr lvl="1"/>
            <a:endParaRPr lang="sr-Latn-RS"/>
          </a:p>
          <a:p>
            <a:pPr lvl="1"/>
            <a:endParaRPr lang="sr-Latn-RS"/>
          </a:p>
          <a:p>
            <a:pPr lvl="1"/>
            <a:endParaRPr lang="sr-Latn-RS"/>
          </a:p>
          <a:p>
            <a:pPr lvl="1"/>
            <a:r>
              <a:rPr lang="sr-Latn-RS"/>
              <a:t>PWM (Pulse Width Modulation)</a:t>
            </a:r>
          </a:p>
          <a:p>
            <a:pPr lvl="2"/>
            <a:r>
              <a:rPr lang="sr-Latn-RS"/>
              <a:t>Kod RPI / mikrokontrolera</a:t>
            </a:r>
            <a:br>
              <a:rPr lang="sr-Latn-RS"/>
            </a:br>
            <a:r>
              <a:rPr lang="sr-Latn-RS"/>
              <a:t>nema negativnog napona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B6C656-8288-5CAB-C577-395CAA5AD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253" y="2005398"/>
            <a:ext cx="5048453" cy="20855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A9801F-AFB6-690B-DA1C-910D34A5B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253" y="4444533"/>
            <a:ext cx="407670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23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15414-DF06-1B4D-51E1-A9DBEE4A5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Istorija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9D158-5DD7-BF1B-0675-42A0759A2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/>
              <a:t>Mikrokontroleri su CPU+odabrana kola, sve spakovano u jedan čip</a:t>
            </a:r>
          </a:p>
          <a:p>
            <a:r>
              <a:rPr lang="sr-Latn-RS"/>
              <a:t>Nemaju operativni sistem!</a:t>
            </a:r>
          </a:p>
          <a:p>
            <a:r>
              <a:rPr lang="sr-Latn-RS"/>
              <a:t>Počelo 70. godina prošlog veka</a:t>
            </a:r>
          </a:p>
          <a:p>
            <a:r>
              <a:rPr lang="sr-Latn-RS"/>
              <a:t>ARM je uneo revoluciju jer RISC procesori imaju veoma malu potrošnju</a:t>
            </a:r>
          </a:p>
          <a:p>
            <a:r>
              <a:rPr lang="sr-Latn-RS"/>
              <a:t>Programiralo se u asembleru i C-u, uz komplikovane programatore</a:t>
            </a:r>
          </a:p>
        </p:txBody>
      </p:sp>
    </p:spTree>
    <p:extLst>
      <p:ext uri="{BB962C8B-B14F-4D97-AF65-F5344CB8AC3E}">
        <p14:creationId xmlns:p14="http://schemas.microsoft.com/office/powerpoint/2010/main" val="1251735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F4B40-E124-8D6D-5155-393A47EFB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D/A konverter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8A252-AF50-3457-12D3-14ED3D92A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/>
              <a:t>Realizuje se preko otporničke lestvice</a:t>
            </a:r>
          </a:p>
          <a:p>
            <a:pPr lvl="1"/>
            <a:r>
              <a:rPr lang="sr-Latn-RS"/>
              <a:t>Jedna varijanta je: R-2R lestvica</a:t>
            </a:r>
          </a:p>
          <a:p>
            <a:pPr lvl="1"/>
            <a:r>
              <a:rPr lang="sr-Latn-RS"/>
              <a:t>Na V</a:t>
            </a:r>
            <a:r>
              <a:rPr lang="sr-Latn-RS" baseline="-25000"/>
              <a:t>A</a:t>
            </a:r>
            <a:r>
              <a:rPr lang="sr-Latn-RS"/>
              <a:t>, V</a:t>
            </a:r>
            <a:r>
              <a:rPr lang="sr-Latn-RS" baseline="-25000"/>
              <a:t>B</a:t>
            </a:r>
            <a:r>
              <a:rPr lang="sr-Latn-RS"/>
              <a:t>, V</a:t>
            </a:r>
            <a:r>
              <a:rPr lang="sr-Latn-RS" baseline="-25000"/>
              <a:t>C</a:t>
            </a:r>
            <a:r>
              <a:rPr lang="sr-Latn-RS"/>
              <a:t> i V</a:t>
            </a:r>
            <a:r>
              <a:rPr lang="sr-Latn-RS" baseline="-25000"/>
              <a:t>D</a:t>
            </a:r>
            <a:r>
              <a:rPr lang="sr-Latn-RS"/>
              <a:t> dolaze 0 ili 1 (0V ili Vcc)</a:t>
            </a:r>
          </a:p>
          <a:p>
            <a:pPr lvl="1"/>
            <a:r>
              <a:rPr lang="sr-Latn-RS"/>
              <a:t>V</a:t>
            </a:r>
            <a:r>
              <a:rPr lang="sr-Latn-RS" baseline="-25000"/>
              <a:t>A</a:t>
            </a:r>
            <a:r>
              <a:rPr lang="sr-Latn-RS"/>
              <a:t> je najniži bit (LSB), a V</a:t>
            </a:r>
            <a:r>
              <a:rPr lang="sr-Latn-RS" baseline="-25000"/>
              <a:t>D</a:t>
            </a:r>
            <a:r>
              <a:rPr lang="sr-Latn-RS"/>
              <a:t> je najviši bit (MSB)</a:t>
            </a:r>
          </a:p>
          <a:p>
            <a:pPr lvl="1"/>
            <a:endParaRPr lang="sr-Latn-RS"/>
          </a:p>
          <a:p>
            <a:pPr marL="0" indent="0">
              <a:buNone/>
            </a:pPr>
            <a:r>
              <a:rPr lang="sr-Latn-RS"/>
              <a:t>V</a:t>
            </a:r>
            <a:r>
              <a:rPr lang="sr-Latn-RS" baseline="-25000"/>
              <a:t>OUT</a:t>
            </a:r>
            <a:r>
              <a:rPr lang="sr-Latn-RS"/>
              <a:t> = 1/16 V</a:t>
            </a:r>
            <a:r>
              <a:rPr lang="sr-Latn-RS" baseline="-25000"/>
              <a:t>A</a:t>
            </a:r>
            <a:r>
              <a:rPr lang="sr-Latn-RS"/>
              <a:t> + 1/8 V</a:t>
            </a:r>
            <a:r>
              <a:rPr lang="sr-Latn-RS" baseline="-25000"/>
              <a:t>B</a:t>
            </a:r>
            <a:r>
              <a:rPr lang="sr-Latn-RS"/>
              <a:t> + 1/4 V</a:t>
            </a:r>
            <a:r>
              <a:rPr lang="sr-Latn-RS" baseline="-25000"/>
              <a:t>C</a:t>
            </a:r>
            <a:r>
              <a:rPr lang="sr-Latn-RS"/>
              <a:t> + 1/2 V</a:t>
            </a:r>
            <a:r>
              <a:rPr lang="sr-Latn-RS" baseline="-25000"/>
              <a:t>D</a:t>
            </a:r>
          </a:p>
          <a:p>
            <a:r>
              <a:rPr lang="sr-Latn-RS"/>
              <a:t>Uopšteno (za n bitova):</a:t>
            </a:r>
          </a:p>
          <a:p>
            <a:pPr marL="0" indent="0">
              <a:buNone/>
            </a:pPr>
            <a:r>
              <a:rPr lang="sr-Latn-RS"/>
              <a:t>Vout = (V</a:t>
            </a:r>
            <a:r>
              <a:rPr lang="sr-Latn-RS" baseline="-25000"/>
              <a:t>0</a:t>
            </a:r>
            <a:r>
              <a:rPr lang="sr-Latn-RS"/>
              <a:t> + 2</a:t>
            </a:r>
            <a:r>
              <a:rPr lang="sr-Latn-RS" baseline="30000"/>
              <a:t>1</a:t>
            </a:r>
            <a:r>
              <a:rPr lang="sr-Latn-RS"/>
              <a:t>V</a:t>
            </a:r>
            <a:r>
              <a:rPr lang="sr-Latn-RS" baseline="-25000"/>
              <a:t>1</a:t>
            </a:r>
            <a:r>
              <a:rPr lang="sr-Latn-RS"/>
              <a:t> + 2</a:t>
            </a:r>
            <a:r>
              <a:rPr lang="sr-Latn-RS" baseline="30000"/>
              <a:t>2</a:t>
            </a:r>
            <a:r>
              <a:rPr lang="sr-Latn-RS"/>
              <a:t>V</a:t>
            </a:r>
            <a:r>
              <a:rPr lang="sr-Latn-RS" baseline="-25000"/>
              <a:t>2</a:t>
            </a:r>
            <a:r>
              <a:rPr lang="sr-Latn-RS"/>
              <a:t> + 2</a:t>
            </a:r>
            <a:r>
              <a:rPr lang="sr-Latn-RS" baseline="30000"/>
              <a:t>3</a:t>
            </a:r>
            <a:r>
              <a:rPr lang="sr-Latn-RS"/>
              <a:t>V</a:t>
            </a:r>
            <a:r>
              <a:rPr lang="sr-Latn-RS" baseline="-25000"/>
              <a:t>3</a:t>
            </a:r>
            <a:r>
              <a:rPr lang="sr-Latn-RS"/>
              <a:t> + ... + 2</a:t>
            </a:r>
            <a:r>
              <a:rPr lang="sr-Latn-RS" baseline="30000"/>
              <a:t>n-1</a:t>
            </a:r>
            <a:r>
              <a:rPr lang="sr-Latn-RS"/>
              <a:t>V</a:t>
            </a:r>
            <a:r>
              <a:rPr lang="sr-Latn-RS" baseline="-25000"/>
              <a:t>n-1</a:t>
            </a:r>
            <a:r>
              <a:rPr lang="sr-Latn-RS"/>
              <a:t>) / 2</a:t>
            </a:r>
            <a:r>
              <a:rPr lang="sr-Latn-RS" baseline="30000"/>
              <a:t>n</a:t>
            </a:r>
            <a:endParaRPr lang="en-US" baseline="30000"/>
          </a:p>
        </p:txBody>
      </p:sp>
      <p:pic>
        <p:nvPicPr>
          <p:cNvPr id="4098" name="Picture 2" descr="r-2r resistive ladder network">
            <a:extLst>
              <a:ext uri="{FF2B5EF4-FFF2-40B4-BE49-F238E27FC236}">
                <a16:creationId xmlns:a16="http://schemas.microsoft.com/office/drawing/2014/main" id="{7C02AB74-448C-9A8D-F14A-BDC811185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600" y="999241"/>
            <a:ext cx="5098215" cy="206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633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22C81-E637-CBB9-1491-B03E09642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GPIO Analogno pisanje – D/A konvertor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A4D4D-BFD1-077E-C638-C23B9C4E1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4594"/>
            <a:ext cx="10515600" cy="4772369"/>
          </a:xfrm>
        </p:spPr>
        <p:txBody>
          <a:bodyPr>
            <a:normAutofit fontScale="85000" lnSpcReduction="20000"/>
          </a:bodyPr>
          <a:lstStyle/>
          <a:p>
            <a:r>
              <a:rPr lang="sr-Latn-RS" sz="2100"/>
              <a:t>Podesimo binarni broj na željene GPIO portove (četiri bita):</a:t>
            </a:r>
          </a:p>
          <a:p>
            <a:pPr marL="0" indent="0" algn="l">
              <a:buNone/>
            </a:pP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RPI_Pin</a:t>
            </a:r>
            <a:r>
              <a:rPr lang="sr-Latn-R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sr-Latn-R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i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define the </a:t>
            </a:r>
            <a:r>
              <a:rPr lang="sr-Latn-RS" sz="2100" b="1" i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LSB </a:t>
            </a:r>
            <a:r>
              <a:rPr lang="en-US" sz="2100" b="1" i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RPI GPIO Pin </a:t>
            </a:r>
            <a:endParaRPr lang="sr-Latn-RS" sz="2100" b="1" i="0">
              <a:solidFill>
                <a:schemeClr val="accent6">
                  <a:lumMod val="75000"/>
                </a:schemeClr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RPI_Pin</a:t>
            </a:r>
            <a:r>
              <a:rPr lang="sr-Latn-R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sr-Latn-R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i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define the </a:t>
            </a:r>
            <a:r>
              <a:rPr lang="sr-Latn-RS" sz="2100" b="1" i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second </a:t>
            </a:r>
            <a:r>
              <a:rPr lang="en-US" sz="2100" b="1" i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RPI GPIO Pin </a:t>
            </a:r>
            <a:endParaRPr lang="sr-Latn-RS" sz="2100" b="1" i="0">
              <a:solidFill>
                <a:schemeClr val="accent6">
                  <a:lumMod val="75000"/>
                </a:schemeClr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RPI_Pin</a:t>
            </a:r>
            <a:r>
              <a:rPr lang="sr-Latn-R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sr-Latn-RS" sz="21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i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define the </a:t>
            </a:r>
            <a:r>
              <a:rPr lang="sr-Latn-RS" sz="2100" b="1" i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third </a:t>
            </a:r>
            <a:r>
              <a:rPr lang="en-US" sz="2100" b="1" i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RPI GPIO Pin </a:t>
            </a:r>
            <a:endParaRPr lang="sr-Latn-RS" sz="2100" b="1" i="0">
              <a:solidFill>
                <a:schemeClr val="accent6">
                  <a:lumMod val="75000"/>
                </a:schemeClr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RPI_Pin</a:t>
            </a:r>
            <a:r>
              <a:rPr lang="sr-Latn-R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sr-Latn-RS" sz="21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</a:t>
            </a: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i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define the </a:t>
            </a:r>
            <a:r>
              <a:rPr lang="sr-Latn-RS" sz="2100" b="1" i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MSB </a:t>
            </a:r>
            <a:r>
              <a:rPr lang="en-US" sz="2100" b="1" i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RPI GPIO Pin </a:t>
            </a:r>
            <a:endParaRPr lang="sr-Latn-RS" sz="2100" b="1" i="0">
              <a:solidFill>
                <a:schemeClr val="accent6">
                  <a:lumMod val="75000"/>
                </a:schemeClr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l">
              <a:buNone/>
            </a:pP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GPIO.</a:t>
            </a:r>
            <a:r>
              <a:rPr lang="en-US" sz="2100" b="1" i="0">
                <a:solidFill>
                  <a:srgbClr val="0086B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setmode</a:t>
            </a:r>
            <a:r>
              <a:rPr lang="en-US" sz="2100" b="1" i="0">
                <a:solidFill>
                  <a:srgbClr val="7777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GPIO.BCM</a:t>
            </a:r>
            <a:r>
              <a:rPr lang="en-US" sz="2100" b="1" i="0">
                <a:solidFill>
                  <a:srgbClr val="7777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i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set actual GPIO BCM Numbers</a:t>
            </a:r>
          </a:p>
          <a:p>
            <a:pPr marL="0" indent="0" algn="l">
              <a:buNone/>
            </a:pP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GPIO.</a:t>
            </a:r>
            <a:r>
              <a:rPr lang="en-US" sz="2100" b="1" i="0">
                <a:solidFill>
                  <a:srgbClr val="0086B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2100" b="1" i="0">
                <a:solidFill>
                  <a:srgbClr val="7777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RPI_Pin</a:t>
            </a:r>
            <a:r>
              <a:rPr lang="sr-Latn-R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GPIO.OUT</a:t>
            </a:r>
            <a:r>
              <a:rPr lang="en-US" sz="2100" b="1" i="0">
                <a:solidFill>
                  <a:srgbClr val="7777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i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set RPI_PIN as OUTPUT mode</a:t>
            </a:r>
            <a:endParaRPr lang="sr-Latn-RS" sz="2100" b="1" i="0">
              <a:solidFill>
                <a:schemeClr val="accent6">
                  <a:lumMod val="75000"/>
                </a:schemeClr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GPIO.</a:t>
            </a:r>
            <a:r>
              <a:rPr lang="en-US" sz="2100" b="1" i="0">
                <a:solidFill>
                  <a:srgbClr val="0086B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2100" b="1" i="0">
                <a:solidFill>
                  <a:srgbClr val="7777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RPI_Pin</a:t>
            </a:r>
            <a:r>
              <a:rPr lang="sr-Latn-R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GPIO.OUT</a:t>
            </a:r>
            <a:r>
              <a:rPr lang="en-US" sz="2100" b="1" i="0">
                <a:solidFill>
                  <a:srgbClr val="7777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i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set RPI_PIN as OUTPUT mode</a:t>
            </a:r>
          </a:p>
          <a:p>
            <a:pPr marL="0" indent="0">
              <a:buNone/>
            </a:pP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GPIO.</a:t>
            </a:r>
            <a:r>
              <a:rPr lang="en-US" sz="2100" b="1" i="0">
                <a:solidFill>
                  <a:srgbClr val="0086B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2100" b="1" i="0">
                <a:solidFill>
                  <a:srgbClr val="7777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RPI_Pin</a:t>
            </a:r>
            <a:r>
              <a:rPr lang="sr-Latn-R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GPIO.OUT</a:t>
            </a:r>
            <a:r>
              <a:rPr lang="en-US" sz="2100" b="1" i="0">
                <a:solidFill>
                  <a:srgbClr val="7777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i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set RPI_PIN as OUTPUT mode</a:t>
            </a:r>
          </a:p>
          <a:p>
            <a:pPr marL="0" indent="0">
              <a:buNone/>
            </a:pP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GPIO.</a:t>
            </a:r>
            <a:r>
              <a:rPr lang="en-US" sz="2100" b="1" i="0">
                <a:solidFill>
                  <a:srgbClr val="0086B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2100" b="1" i="0">
                <a:solidFill>
                  <a:srgbClr val="7777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RPI_Pin</a:t>
            </a:r>
            <a:r>
              <a:rPr lang="sr-Latn-R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GPIO.OUT</a:t>
            </a:r>
            <a:r>
              <a:rPr lang="en-US" sz="2100" b="1" i="0">
                <a:solidFill>
                  <a:srgbClr val="7777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i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set RPI_PIN as OUTPUT mode</a:t>
            </a:r>
          </a:p>
          <a:p>
            <a:pPr marL="0" indent="0" algn="l">
              <a:buNone/>
            </a:pPr>
            <a:r>
              <a:rPr lang="sr-Latn-RS" sz="21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Write binary number 1011 (11 decimal)</a:t>
            </a:r>
          </a:p>
          <a:p>
            <a:pPr marL="0" indent="0" algn="l">
              <a:buNone/>
            </a:pP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GPIO.</a:t>
            </a:r>
            <a:r>
              <a:rPr lang="en-US" sz="2100" b="1" i="0">
                <a:solidFill>
                  <a:srgbClr val="0086B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2100" b="1" i="0">
                <a:solidFill>
                  <a:srgbClr val="7777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RPI_Pin</a:t>
            </a:r>
            <a:r>
              <a:rPr lang="sr-Latn-R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GPIO.</a:t>
            </a:r>
            <a:r>
              <a:rPr lang="sr-Latn-R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HIGH</a:t>
            </a:r>
            <a:r>
              <a:rPr lang="en-US" sz="2100" b="1" i="0">
                <a:solidFill>
                  <a:srgbClr val="7777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sr-Latn-RS" sz="2100" b="1" i="0">
              <a:solidFill>
                <a:srgbClr val="9999A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GPIO.</a:t>
            </a:r>
            <a:r>
              <a:rPr lang="en-US" sz="2100" b="1" i="0">
                <a:solidFill>
                  <a:srgbClr val="0086B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2100" b="1" i="0">
                <a:solidFill>
                  <a:srgbClr val="7777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RPI_Pin</a:t>
            </a:r>
            <a:r>
              <a:rPr lang="sr-Latn-R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GPIO.</a:t>
            </a:r>
            <a:r>
              <a:rPr lang="sr-Latn-R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HIGH</a:t>
            </a:r>
            <a:r>
              <a:rPr lang="en-US" sz="2100" b="1" i="0">
                <a:solidFill>
                  <a:srgbClr val="7777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sr-Latn-RS" sz="2100" b="1" i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GPIO.</a:t>
            </a:r>
            <a:r>
              <a:rPr lang="en-US" sz="2100" b="1" i="0">
                <a:solidFill>
                  <a:srgbClr val="0086B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2100" b="1" i="0">
                <a:solidFill>
                  <a:srgbClr val="7777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RPI_Pin</a:t>
            </a:r>
            <a:r>
              <a:rPr lang="sr-Latn-R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GPIO.</a:t>
            </a:r>
            <a:r>
              <a:rPr lang="sr-Latn-RS" sz="21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</a:t>
            </a:r>
            <a:r>
              <a:rPr lang="en-US" sz="2100" b="1" i="0">
                <a:solidFill>
                  <a:srgbClr val="7777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100" b="1" i="0">
              <a:solidFill>
                <a:srgbClr val="AAAAA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GPIO.</a:t>
            </a:r>
            <a:r>
              <a:rPr lang="en-US" sz="2100" b="1" i="0">
                <a:solidFill>
                  <a:srgbClr val="0086B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2100" b="1" i="0">
                <a:solidFill>
                  <a:srgbClr val="7777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RPI_Pin</a:t>
            </a:r>
            <a:r>
              <a:rPr lang="sr-Latn-R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GPIO.</a:t>
            </a:r>
            <a:r>
              <a:rPr lang="sr-Latn-R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HIGH</a:t>
            </a:r>
            <a:r>
              <a:rPr lang="en-US" sz="2100" b="1" i="0">
                <a:solidFill>
                  <a:srgbClr val="7777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100" b="1" i="0">
              <a:solidFill>
                <a:srgbClr val="AAAAA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09732CF7-8BF8-765A-AF37-5064D1A90C52}"/>
              </a:ext>
            </a:extLst>
          </p:cNvPr>
          <p:cNvSpPr/>
          <p:nvPr/>
        </p:nvSpPr>
        <p:spPr>
          <a:xfrm>
            <a:off x="8629246" y="4851401"/>
            <a:ext cx="2219227" cy="1325562"/>
          </a:xfrm>
          <a:prstGeom prst="wedgeRoundRectCallout">
            <a:avLst>
              <a:gd name="adj1" fmla="val -194569"/>
              <a:gd name="adj2" fmla="val -4650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/>
              <a:t>Koliki je napon na izlazu R-2R lestvice?</a:t>
            </a:r>
          </a:p>
          <a:p>
            <a:pPr algn="ctr"/>
            <a:r>
              <a:rPr lang="sr-Latn-RS"/>
              <a:t>(GPIO naponi su 3.3V)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51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85485-7BCE-20A2-EBE3-4A2F2F3A6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PWM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72AF6-6A37-D522-9F03-D6D3DF3F4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/>
              <a:t>Realizuje se upotrebom različitog duty cycle-a</a:t>
            </a:r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AF029CE-555A-CA8C-7A60-DC5A2A2F3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487" y="2841084"/>
            <a:ext cx="516255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4082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1813E-9749-9868-F628-4B6EC31F6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GPIO Analogno pisanje - PWM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CF831-8F7A-CE8B-2428-54DEF6C58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864" y="1690688"/>
            <a:ext cx="10944520" cy="4802187"/>
          </a:xfrm>
        </p:spPr>
        <p:txBody>
          <a:bodyPr>
            <a:normAutofit fontScale="92500" lnSpcReduction="20000"/>
          </a:bodyPr>
          <a:lstStyle/>
          <a:p>
            <a:r>
              <a:rPr lang="sr-Latn-RS" sz="2400"/>
              <a:t>RPI nema ugrađen D/A konverter, ali ima podršku za PWM</a:t>
            </a:r>
          </a:p>
          <a:p>
            <a:endParaRPr lang="sr-Latn-RS" sz="1600"/>
          </a:p>
          <a:p>
            <a:pPr marL="0" indent="0" algn="l">
              <a:buNone/>
            </a:pPr>
            <a:r>
              <a:rPr lang="en-US" sz="19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RPI_Pin = </a:t>
            </a:r>
            <a:r>
              <a:rPr lang="en-US" sz="1900" b="1" i="0"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18</a:t>
            </a:r>
            <a:r>
              <a:rPr lang="en-US" sz="19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r-Latn-RS" sz="19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900" b="1" i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define the RPI GPIO Pin we will use with PWM (PWM)</a:t>
            </a:r>
          </a:p>
          <a:p>
            <a:pPr marL="0" indent="0" algn="l">
              <a:buNone/>
            </a:pPr>
            <a:r>
              <a:rPr lang="sr-Latn-RS" sz="19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19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PI_DutyCycle = </a:t>
            </a:r>
            <a:r>
              <a:rPr lang="en-US" sz="1900" b="1" i="0"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lang="en-US" sz="19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r-Latn-RS" sz="19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900" b="1" i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define the Duty Cycle in percentage (50%)</a:t>
            </a:r>
          </a:p>
          <a:p>
            <a:pPr marL="0" indent="0" algn="l">
              <a:buNone/>
            </a:pPr>
            <a:r>
              <a:rPr lang="en-US" sz="19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RPI_Freq = </a:t>
            </a:r>
            <a:r>
              <a:rPr lang="en-US" sz="1900" b="1" i="0"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500</a:t>
            </a:r>
            <a:r>
              <a:rPr lang="en-US" sz="19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r-Latn-RS" sz="19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900" b="1" i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define the frequency in Hz (500Hz)</a:t>
            </a:r>
          </a:p>
          <a:p>
            <a:pPr marL="0" indent="0" algn="l">
              <a:buNone/>
            </a:pPr>
            <a:r>
              <a:rPr lang="en-US" sz="19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GPIO.</a:t>
            </a:r>
            <a:r>
              <a:rPr lang="en-US" sz="1900" b="1" i="0">
                <a:solidFill>
                  <a:srgbClr val="0086B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setmode</a:t>
            </a:r>
            <a:r>
              <a:rPr lang="en-US" sz="1900" b="1" i="0">
                <a:solidFill>
                  <a:srgbClr val="7777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9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GPIO.BCM</a:t>
            </a:r>
            <a:r>
              <a:rPr lang="en-US" sz="1900" b="1" i="0">
                <a:solidFill>
                  <a:srgbClr val="7777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9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r-Latn-RS" sz="19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900" b="1" i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set actual GPIO BCM Numbers</a:t>
            </a:r>
          </a:p>
          <a:p>
            <a:pPr marL="0" indent="0" algn="l">
              <a:buNone/>
            </a:pPr>
            <a:r>
              <a:rPr lang="en-US" sz="19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GPIO.</a:t>
            </a:r>
            <a:r>
              <a:rPr lang="en-US" sz="1900" b="1" i="0">
                <a:solidFill>
                  <a:srgbClr val="0086B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900" b="1" i="0">
                <a:solidFill>
                  <a:srgbClr val="7777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9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RPI_Pin, GPIO.OUT</a:t>
            </a:r>
            <a:r>
              <a:rPr lang="en-US" sz="1900" b="1" i="0">
                <a:solidFill>
                  <a:srgbClr val="7777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9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900" b="1" i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set RPI_PIN as OUTPUT mode</a:t>
            </a:r>
          </a:p>
          <a:p>
            <a:pPr marL="0" indent="0" algn="l">
              <a:buNone/>
            </a:pPr>
            <a:r>
              <a:rPr lang="en-US" sz="19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GPIO.</a:t>
            </a:r>
            <a:r>
              <a:rPr lang="en-US" sz="1900" b="1" i="0">
                <a:solidFill>
                  <a:srgbClr val="0086B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1900" b="1" i="0">
                <a:solidFill>
                  <a:srgbClr val="7777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9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RPI_Pin, GPIO.LOW</a:t>
            </a:r>
            <a:r>
              <a:rPr lang="en-US" sz="1900" b="1" i="0">
                <a:solidFill>
                  <a:srgbClr val="7777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9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900" b="1" i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set RPI_PIN LOW to at the start</a:t>
            </a:r>
          </a:p>
          <a:p>
            <a:pPr marL="0" indent="0" algn="l">
              <a:buNone/>
            </a:pPr>
            <a:r>
              <a:rPr lang="en-US" sz="19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pwmobj = GPIO.</a:t>
            </a:r>
            <a:r>
              <a:rPr lang="en-US" sz="1900" b="1" i="0">
                <a:solidFill>
                  <a:srgbClr val="0086B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PWM</a:t>
            </a:r>
            <a:r>
              <a:rPr lang="en-US" sz="1900" b="1" i="0">
                <a:solidFill>
                  <a:srgbClr val="7777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9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RPI_Pin, RPI_Freq</a:t>
            </a:r>
            <a:r>
              <a:rPr lang="en-US" sz="1900" b="1" i="0">
                <a:solidFill>
                  <a:srgbClr val="7777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9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900" b="1" i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Initialise instance and set </a:t>
            </a:r>
            <a:r>
              <a:rPr lang="sr-Latn-RS" sz="1900" b="1" i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1900" b="1" i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requency</a:t>
            </a:r>
          </a:p>
          <a:p>
            <a:pPr marL="0" indent="0" algn="l">
              <a:buNone/>
            </a:pPr>
            <a:r>
              <a:rPr lang="en-US" sz="19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pwmobj.</a:t>
            </a:r>
            <a:r>
              <a:rPr lang="en-US" sz="1900" b="1" i="0">
                <a:solidFill>
                  <a:srgbClr val="0086B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900" b="1" i="0">
                <a:solidFill>
                  <a:srgbClr val="7777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900" b="1" i="0"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900" b="1" i="0">
                <a:solidFill>
                  <a:srgbClr val="7777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9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r-Latn-RS" sz="19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900" b="1" i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set initial Duty cycle to 0 &amp; turn on PWM</a:t>
            </a:r>
            <a:endParaRPr lang="sr-Latn-RS" sz="1900" b="1" i="0">
              <a:solidFill>
                <a:schemeClr val="accent6">
                  <a:lumMod val="75000"/>
                </a:schemeClr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l">
              <a:buNone/>
            </a:pPr>
            <a:r>
              <a:rPr lang="sr-Latn-RS" sz="1900" b="1">
                <a:solidFill>
                  <a:srgbClr val="9999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0" indent="0" algn="l">
              <a:buNone/>
            </a:pPr>
            <a:r>
              <a:rPr lang="en-US" sz="19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pwmobj.</a:t>
            </a:r>
            <a:r>
              <a:rPr lang="en-US" sz="1900" b="1" i="0">
                <a:solidFill>
                  <a:srgbClr val="0086B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ChangeDutyCycle</a:t>
            </a:r>
            <a:r>
              <a:rPr lang="en-US" sz="1900" b="1" i="0">
                <a:solidFill>
                  <a:srgbClr val="7777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9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RPI_DutyCycle</a:t>
            </a:r>
            <a:r>
              <a:rPr lang="en-US" sz="1900" b="1" i="0">
                <a:solidFill>
                  <a:srgbClr val="7777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9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900" b="1" i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Set PWM Duty Cycle to 50%</a:t>
            </a:r>
            <a:endParaRPr lang="sr-Latn-RS" sz="1900" b="1" i="0">
              <a:solidFill>
                <a:schemeClr val="accent6">
                  <a:lumMod val="75000"/>
                </a:schemeClr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l">
              <a:buNone/>
            </a:pPr>
            <a:r>
              <a:rPr lang="sr-Latn-RS" sz="1900" b="1">
                <a:solidFill>
                  <a:srgbClr val="9999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0" indent="0" algn="l">
              <a:buNone/>
            </a:pPr>
            <a:r>
              <a:rPr lang="en-US" sz="19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pwmobj.</a:t>
            </a:r>
            <a:r>
              <a:rPr lang="en-US" sz="1900" b="1" i="0">
                <a:solidFill>
                  <a:srgbClr val="0086B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stop</a:t>
            </a:r>
            <a:r>
              <a:rPr lang="en-US" sz="1900" b="1" i="0">
                <a:solidFill>
                  <a:srgbClr val="7777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9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900" b="1" i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stop PWM</a:t>
            </a:r>
            <a:endParaRPr lang="en-US" sz="1600" b="1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264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7D639-FE41-293F-A88C-289EBE32F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Mikrokontrolerske platforme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E2F05-1FB9-0821-2989-42DA4A1E4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/>
              <a:t>Arduino</a:t>
            </a:r>
          </a:p>
          <a:p>
            <a:r>
              <a:rPr lang="sr-Latn-RS"/>
              <a:t>ESP32</a:t>
            </a:r>
          </a:p>
          <a:p>
            <a:r>
              <a:rPr lang="sr-Latn-RS"/>
              <a:t>Raspberry Pi Pico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860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88640"/>
            <a:ext cx="8229600" cy="1143000"/>
          </a:xfrm>
        </p:spPr>
        <p:txBody>
          <a:bodyPr>
            <a:noAutofit/>
          </a:bodyPr>
          <a:lstStyle/>
          <a:p>
            <a:r>
              <a:rPr lang="sr-Latn-RS" sz="3200"/>
              <a:t>Arduino, ESP32, Raspberry Pi Pico W</a:t>
            </a:r>
            <a:endParaRPr lang="en-US" sz="320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9" y="1700809"/>
            <a:ext cx="3362325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857" y="1133837"/>
            <a:ext cx="4346848" cy="2738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B7F082-96A7-420B-E179-2AEA8A2C5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50" y="4134223"/>
            <a:ext cx="4211960" cy="186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31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F2DB9-1CF7-F455-2CF4-7859F7731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z="4400"/>
              <a:t>Arduino, ESP32, Raspberry Pi Pico W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10F44-6DE5-D7DD-6CD7-73A0F4F15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r-Latn-RS"/>
              <a:t>Mikrokontrolerske razvojne ploče</a:t>
            </a:r>
          </a:p>
          <a:p>
            <a:r>
              <a:rPr lang="sr-Latn-RS"/>
              <a:t>Mikrokontroler u sebi sadrži ne samo CPU, već i dodatne elemente arhitekture (RAM, EEPROM, DMA controller, itd.)</a:t>
            </a:r>
          </a:p>
          <a:p>
            <a:r>
              <a:rPr lang="sr-Latn-RS"/>
              <a:t>Ima velik broj GPIO nožica</a:t>
            </a:r>
          </a:p>
          <a:p>
            <a:r>
              <a:rPr lang="sr-Latn-RS"/>
              <a:t>Nema operativnog sistema i ne butuje se sa medijuma!</a:t>
            </a:r>
          </a:p>
          <a:p>
            <a:pPr lvl="1"/>
            <a:r>
              <a:rPr lang="sr-Latn-RS"/>
              <a:t>Obično ni nema SD card reader</a:t>
            </a:r>
          </a:p>
          <a:p>
            <a:r>
              <a:rPr lang="sr-Latn-RS"/>
              <a:t>Ono što programiramo je kod koji će biti upisan u EEPROM i što se izvršava prilikom paljenja/reseta</a:t>
            </a:r>
          </a:p>
          <a:p>
            <a:pPr lvl="1"/>
            <a:r>
              <a:rPr lang="sr-Latn-RS"/>
              <a:t>Možemo da sami isprogramiramo OS i da nakačimo SD card reader, ako baš želimo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036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C9B0D-DF69-59FD-A97B-07885CCB8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Način programiranja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9AA9D-9DA2-A25E-B700-8E6EB4190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/>
              <a:t>Arduino/ERSP32 se programiraju u C++</a:t>
            </a:r>
          </a:p>
          <a:p>
            <a:r>
              <a:rPr lang="sr-Latn-RS"/>
              <a:t>Dva vodeća okruženja:</a:t>
            </a:r>
          </a:p>
          <a:p>
            <a:pPr lvl="1"/>
            <a:r>
              <a:rPr lang="sr-Latn-RS"/>
              <a:t>Arduino studio – custom-made IDE</a:t>
            </a:r>
          </a:p>
          <a:p>
            <a:pPr lvl="1"/>
            <a:r>
              <a:rPr lang="sr-Latn-RS"/>
              <a:t>Visual Studio Code sa PlatformIO pluginom</a:t>
            </a:r>
          </a:p>
          <a:p>
            <a:r>
              <a:rPr lang="sr-Latn-RS"/>
              <a:t>Treba napisati dve funkcije u glavnoj C++ datoteci (u Arduino okruženju, to je datoteka sa *.ino ekstenzijom)</a:t>
            </a:r>
          </a:p>
          <a:p>
            <a:pPr lvl="1"/>
            <a:r>
              <a:rPr lang="sr-Latn-RS"/>
              <a:t>void setup() – poziva se jednom, nakon reseta</a:t>
            </a:r>
          </a:p>
          <a:p>
            <a:pPr lvl="1"/>
            <a:r>
              <a:rPr lang="sr-Latn-RS"/>
              <a:t>void loop() – poziva se stalno; čim se jednom završi, odmah se ponovo poziva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1144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CC2EA-0C57-04B1-197F-D47F76BB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7" y="365125"/>
            <a:ext cx="10920663" cy="1325563"/>
          </a:xfrm>
        </p:spPr>
        <p:txBody>
          <a:bodyPr/>
          <a:lstStyle/>
          <a:p>
            <a:r>
              <a:rPr lang="sr-Latn-RS"/>
              <a:t>Digitalno čitanje i debouncing – Arduino/ESP32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DFDD3-2D76-E750-B848-019594BD6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long TimeOfLastDebounce = 0;  </a:t>
            </a:r>
            <a:r>
              <a:rPr lang="en-US" sz="14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holds the last time the switch was pressed</a:t>
            </a:r>
          </a:p>
          <a:p>
            <a:pPr marL="0" indent="0">
              <a:buNone/>
            </a:pP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long DelayofDebounce = 500;  </a:t>
            </a:r>
            <a:r>
              <a:rPr lang="en-US" sz="14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amount of time that needs to be expired between presses</a:t>
            </a:r>
          </a:p>
          <a:p>
            <a:pPr marL="0" indent="0">
              <a:buNone/>
            </a:pPr>
            <a:r>
              <a:rPr lang="sr-Latn-RS" sz="1400" b="1">
                <a:latin typeface="Courier New" panose="02070309020205020404" pitchFamily="49" charset="0"/>
                <a:cs typeface="Courier New" panose="02070309020205020404" pitchFamily="49" charset="0"/>
              </a:rPr>
              <a:t>#define PORT  7    </a:t>
            </a:r>
            <a:r>
              <a:rPr lang="sr-Latn-RS" sz="14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Sensor port</a:t>
            </a:r>
          </a:p>
          <a:p>
            <a:pPr marL="0" indent="0">
              <a:buNone/>
            </a:pPr>
            <a:r>
              <a:rPr lang="sr-Latn-RS" sz="1400" b="1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pPr marL="0" indent="0">
              <a:buNone/>
            </a:pPr>
            <a:r>
              <a:rPr lang="sr-Latn-RS" sz="1400" b="1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pinMode(</a:t>
            </a:r>
            <a:r>
              <a:rPr lang="sr-Latn-RS" sz="1400" b="1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, INPUT_PULLDOWN);</a:t>
            </a:r>
            <a:r>
              <a:rPr lang="sr-Latn-RS" sz="1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sr-Latn-RS" sz="14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14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ensor </a:t>
            </a:r>
            <a:r>
              <a:rPr lang="sr-Latn-RS" sz="14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 </a:t>
            </a:r>
            <a:r>
              <a:rPr lang="en-US" sz="14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sr-Latn-RS" sz="1400" b="1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sr-Latn-RS" sz="1400" b="1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Set </a:t>
            </a:r>
            <a:r>
              <a:rPr lang="sr-Latn-RS" sz="14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sensor</a:t>
            </a:r>
            <a:r>
              <a:rPr lang="en-US" sz="14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pin as interrupt, assign interrupt function and set </a:t>
            </a:r>
            <a:r>
              <a:rPr lang="sr-Latn-RS" sz="14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CHANGE</a:t>
            </a:r>
            <a:r>
              <a:rPr lang="en-US" sz="14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mode</a:t>
            </a:r>
          </a:p>
          <a:p>
            <a:pPr marL="0" indent="0">
              <a:buNone/>
            </a:pPr>
            <a:r>
              <a:rPr lang="sr-Latn-RS" sz="1400" b="1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attachInterrupt(digitalPinToInterrupt(</a:t>
            </a:r>
            <a:r>
              <a:rPr lang="sr-Latn-RS" sz="1400" b="1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400" b="1" i="1">
                <a:latin typeface="Courier New" panose="02070309020205020404" pitchFamily="49" charset="0"/>
                <a:cs typeface="Courier New" panose="02070309020205020404" pitchFamily="49" charset="0"/>
              </a:rPr>
              <a:t>detect</a:t>
            </a:r>
            <a:r>
              <a:rPr lang="sr-Latn-RS" sz="1400" b="1" i="1">
                <a:latin typeface="Courier New" panose="02070309020205020404" pitchFamily="49" charset="0"/>
                <a:cs typeface="Courier New" panose="02070309020205020404" pitchFamily="49" charset="0"/>
              </a:rPr>
              <a:t>Change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sr-Latn-RS" sz="1400" b="1">
                <a:latin typeface="Courier New" panose="02070309020205020404" pitchFamily="49" charset="0"/>
                <a:cs typeface="Courier New" panose="02070309020205020404" pitchFamily="49" charset="0"/>
              </a:rPr>
              <a:t>CHANGE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sr-Latn-RS" sz="14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sr-Latn-RS" sz="1400" b="1">
                <a:latin typeface="Courier New" panose="02070309020205020404" pitchFamily="49" charset="0"/>
                <a:cs typeface="Courier New" panose="02070309020205020404" pitchFamily="49" charset="0"/>
              </a:rPr>
              <a:t>  TimeOfLastDebounce = millis();</a:t>
            </a:r>
          </a:p>
          <a:p>
            <a:pPr marL="0" indent="0">
              <a:buNone/>
            </a:pPr>
            <a:r>
              <a:rPr lang="sr-Latn-RS" sz="1400" b="1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void IRAM_ATTR </a:t>
            </a:r>
            <a:r>
              <a:rPr lang="en-US" sz="1400" b="1" i="1">
                <a:latin typeface="Courier New" panose="02070309020205020404" pitchFamily="49" charset="0"/>
                <a:cs typeface="Courier New" panose="02070309020205020404" pitchFamily="49" charset="0"/>
              </a:rPr>
              <a:t>detectChange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sr-Latn-RS" sz="1400" b="1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sr-Latn-RS" sz="14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sz="14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kada god se detektuje promena ivice na ulazu</a:t>
            </a:r>
            <a:endParaRPr lang="sr-Latn-RS" sz="1400" b="1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sr-Latn-RS" sz="1400" b="1">
                <a:latin typeface="Courier New" panose="02070309020205020404" pitchFamily="49" charset="0"/>
                <a:cs typeface="Courier New" panose="02070309020205020404" pitchFamily="49" charset="0"/>
              </a:rPr>
              <a:t>  if ((millis() - TimeOfLastDebounce) &gt; DelayofDebounce) {</a:t>
            </a:r>
          </a:p>
          <a:p>
            <a:pPr marL="0" indent="0">
              <a:buNone/>
            </a:pPr>
            <a:r>
              <a:rPr lang="sr-Latn-RS" sz="1400" b="1">
                <a:latin typeface="Courier New" panose="02070309020205020404" pitchFamily="49" charset="0"/>
                <a:cs typeface="Courier New" panose="02070309020205020404" pitchFamily="49" charset="0"/>
              </a:rPr>
              <a:t>    TimeOfLastDebounce = millis();</a:t>
            </a:r>
          </a:p>
          <a:p>
            <a:pPr marL="0" indent="0">
              <a:buNone/>
            </a:pPr>
            <a:r>
              <a:rPr lang="sr-Latn-RS" sz="1400" b="1">
                <a:latin typeface="Courier New" panose="02070309020205020404" pitchFamily="49" charset="0"/>
                <a:cs typeface="Courier New" panose="02070309020205020404" pitchFamily="49" charset="0"/>
              </a:rPr>
              <a:t>    int 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input_value = </a:t>
            </a:r>
            <a:r>
              <a:rPr lang="sr-Latn-RS" sz="1400" b="1">
                <a:latin typeface="Courier New" panose="02070309020205020404" pitchFamily="49" charset="0"/>
                <a:cs typeface="Courier New" panose="02070309020205020404" pitchFamily="49" charset="0"/>
              </a:rPr>
              <a:t>digitalRead(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PORT)</a:t>
            </a:r>
            <a:r>
              <a:rPr lang="sr-Latn-RS" sz="1400" b="1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sr-Latn-RS" sz="1400" b="1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None/>
            </a:pPr>
            <a:r>
              <a:rPr lang="sr-Latn-RS" sz="1400" b="1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933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ACB62-4A35-C1D4-1861-5F7EC4386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Digitalno pisanje – Arduino/ESP32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BB017-2260-2387-2BA7-E859DF867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r-Latn-RS" b="1">
                <a:latin typeface="Courier New" panose="02070309020205020404" pitchFamily="49" charset="0"/>
                <a:cs typeface="Courier New" panose="02070309020205020404" pitchFamily="49" charset="0"/>
              </a:rPr>
              <a:t>#define </a:t>
            </a:r>
            <a:r>
              <a:rPr lang="fr-FR" b="1">
                <a:latin typeface="Courier New" panose="02070309020205020404" pitchFamily="49" charset="0"/>
                <a:cs typeface="Courier New" panose="02070309020205020404" pitchFamily="49" charset="0"/>
              </a:rPr>
              <a:t>PORT_RESET  2</a:t>
            </a:r>
          </a:p>
          <a:p>
            <a:pPr marL="0" indent="0">
              <a:buNone/>
            </a:pPr>
            <a:endParaRPr lang="sr-Latn-RS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pPr marL="0" indent="0">
              <a:buNone/>
            </a:pPr>
            <a:r>
              <a:rPr lang="sr-Latn-RS" b="1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pinMode(PORT_RESET, OUTPUT);</a:t>
            </a:r>
          </a:p>
          <a:p>
            <a:pPr marL="0" indent="0">
              <a:buNone/>
            </a:pP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  digitalWrite(PORT_RESET, HIGH);</a:t>
            </a:r>
          </a:p>
          <a:p>
            <a:pPr marL="0" indent="0">
              <a:buNone/>
            </a:pP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774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65AA7-8730-ED6C-09DC-5B3CAA583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GPIO – General Purpose Input/Output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4C986-4672-A9C1-400A-1A95CA6BA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r-Latn-RS" sz="3600"/>
              <a:t>Bitan element svakog mikrokontrolera. </a:t>
            </a:r>
          </a:p>
          <a:p>
            <a:r>
              <a:rPr lang="sr-Latn-RS" sz="3600"/>
              <a:t>Omogućuju:</a:t>
            </a:r>
          </a:p>
          <a:p>
            <a:pPr lvl="1"/>
            <a:r>
              <a:rPr lang="sr-Latn-RS" sz="3200"/>
              <a:t>digitalno čitanje (logička nula za 0V ili logička jedinica za 3.3V)</a:t>
            </a:r>
          </a:p>
          <a:p>
            <a:pPr lvl="1"/>
            <a:r>
              <a:rPr lang="sr-Latn-RS" sz="3200"/>
              <a:t>digitalno pisanje (izbacuje 0V ako se pošalje logička nula; izbacuje 3.3V ako se pošalje logička jedinica)</a:t>
            </a:r>
          </a:p>
          <a:p>
            <a:pPr lvl="1"/>
            <a:r>
              <a:rPr lang="sr-Latn-RS" sz="3200"/>
              <a:t>analogno čitanje (ugrađen AD konvertor, čime se čita analogni iznos napona, a dobija celobrojna vrednost)</a:t>
            </a:r>
          </a:p>
          <a:p>
            <a:pPr lvl="1"/>
            <a:r>
              <a:rPr lang="sr-Latn-RS" sz="3200"/>
              <a:t>"analogno" pisanje (DAC (Digital/Analog Converter) ili PWM (Pulse Width Modulation) – modulacija širinom impulsa, koja može da proizvede napon u rasponu od 0V do 3.3V)</a:t>
            </a:r>
            <a:endParaRPr lang="en-US" sz="3200"/>
          </a:p>
          <a:p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2622712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CA550-4099-E8BE-5BE4-A051F0D0F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Analogno čitanje – Arduino/ESP32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CC23A-C35D-5719-4A2A-BEBB4C926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/>
              <a:t>Arduino/ESP32 ima A/D konvertor</a:t>
            </a:r>
          </a:p>
          <a:p>
            <a:r>
              <a:rPr lang="sr-Latn-RS"/>
              <a:t>Funkcija analogRead(port) vraća int vrednost od 0 do 1024 (10-bitni A/D konvertor)</a:t>
            </a:r>
          </a:p>
          <a:p>
            <a:pPr lvl="1"/>
            <a:r>
              <a:rPr lang="sr-Latn-RS"/>
              <a:t>Ne mogu sve nožice da se koriste za analogno čitanje</a:t>
            </a:r>
          </a:p>
          <a:p>
            <a:r>
              <a:rPr lang="sr-Latn-RS"/>
              <a:t>Primer:</a:t>
            </a:r>
          </a:p>
          <a:p>
            <a:pPr marL="0" indent="0">
              <a:buNone/>
            </a:pPr>
            <a:r>
              <a:rPr 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pPr marL="0" indent="0">
              <a:buNone/>
            </a:pPr>
            <a:r>
              <a:rPr lang="sr-Latn-RS" sz="2000" b="1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val = analogRead(analogPin);  </a:t>
            </a:r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read the input pin</a:t>
            </a:r>
          </a:p>
          <a:p>
            <a:pPr marL="0" indent="0">
              <a:buNone/>
            </a:pPr>
            <a:r>
              <a:rPr lang="sr-Latn-RS" sz="2000" b="1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Serial.println(val);          </a:t>
            </a:r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debug value</a:t>
            </a:r>
          </a:p>
          <a:p>
            <a:pPr marL="0" indent="0">
              <a:buNone/>
            </a:pPr>
            <a:r>
              <a:rPr 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sr-Latn-RS" sz="20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767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B813A-D1DE-8BC6-BA24-D43A7DDCB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8559"/>
          </a:xfrm>
        </p:spPr>
        <p:txBody>
          <a:bodyPr/>
          <a:lstStyle/>
          <a:p>
            <a:r>
              <a:rPr lang="sr-Latn-RS"/>
              <a:t>Analogno pisanje (PWM) – Arduino/ESP32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26E6B-A87A-0592-EAF6-D3BE0CDFE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5149515"/>
          </a:xfrm>
        </p:spPr>
        <p:txBody>
          <a:bodyPr>
            <a:normAutofit fontScale="62500" lnSpcReduction="20000"/>
          </a:bodyPr>
          <a:lstStyle/>
          <a:p>
            <a:r>
              <a:rPr lang="sr-Latn-RS" sz="4200"/>
              <a:t>Arduino/ESP32 podržava analogno pisanje upotrebom PWM</a:t>
            </a:r>
          </a:p>
          <a:p>
            <a:r>
              <a:rPr lang="sr-Latn-RS" sz="4200"/>
              <a:t>PWM frekvencija je fiksirana, od 490Hz do 1000Hz, u zavisnosti  od modela</a:t>
            </a:r>
          </a:p>
          <a:p>
            <a:r>
              <a:rPr lang="sr-Latn-RS" sz="4200"/>
              <a:t>Funkcija analogWrite(port, duty_cycle)  se koristi</a:t>
            </a:r>
          </a:p>
          <a:p>
            <a:pPr lvl="1"/>
            <a:r>
              <a:rPr lang="sr-Latn-RS" sz="4200"/>
              <a:t>duty_cycle je od 0 do 255</a:t>
            </a:r>
          </a:p>
          <a:p>
            <a:r>
              <a:rPr lang="sr-Latn-RS" sz="4200"/>
              <a:t>Primer:</a:t>
            </a:r>
          </a:p>
          <a:p>
            <a:pPr marL="0" indent="0">
              <a:buNone/>
            </a:pPr>
            <a:r>
              <a:rPr lang="sr-Latn-RS" b="1">
                <a:latin typeface="Courier New" panose="02070309020205020404" pitchFamily="49" charset="0"/>
                <a:cs typeface="Courier New" panose="02070309020205020404" pitchFamily="49" charset="0"/>
              </a:rPr>
              <a:t>#define PORT_LED  9  </a:t>
            </a:r>
            <a:r>
              <a:rPr lang="sr-Latn-RS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LED connected to digital pin 9</a:t>
            </a:r>
          </a:p>
          <a:p>
            <a:pPr marL="0" indent="0">
              <a:buNone/>
            </a:pPr>
            <a:r>
              <a:rPr lang="sr-Latn-RS" b="1">
                <a:latin typeface="Courier New" panose="02070309020205020404" pitchFamily="49" charset="0"/>
                <a:cs typeface="Courier New" panose="02070309020205020404" pitchFamily="49" charset="0"/>
              </a:rPr>
              <a:t>#define PORT_POT  3  </a:t>
            </a:r>
            <a:r>
              <a:rPr lang="sr-Latn-RS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potentiometer connected to analog pin 3</a:t>
            </a:r>
          </a:p>
          <a:p>
            <a:pPr marL="0" indent="0">
              <a:buNone/>
            </a:pPr>
            <a:r>
              <a:rPr lang="sr-Latn-RS" b="1">
                <a:latin typeface="Courier New" panose="02070309020205020404" pitchFamily="49" charset="0"/>
                <a:cs typeface="Courier New" panose="02070309020205020404" pitchFamily="49" charset="0"/>
              </a:rPr>
              <a:t>int val = 0;         </a:t>
            </a:r>
            <a:r>
              <a:rPr lang="sr-Latn-RS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variable to store the read value</a:t>
            </a:r>
          </a:p>
          <a:p>
            <a:pPr marL="0" indent="0">
              <a:buNone/>
            </a:pPr>
            <a:r>
              <a:rPr lang="sr-Latn-RS" b="1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pPr marL="0" indent="0">
              <a:buNone/>
            </a:pPr>
            <a:r>
              <a:rPr lang="sr-Latn-RS" b="1">
                <a:latin typeface="Courier New" panose="02070309020205020404" pitchFamily="49" charset="0"/>
                <a:cs typeface="Courier New" panose="02070309020205020404" pitchFamily="49" charset="0"/>
              </a:rPr>
              <a:t>  pinMode(PORT_LED, OUTPUT);  </a:t>
            </a:r>
            <a:r>
              <a:rPr lang="sr-Latn-RS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sets the pin as output</a:t>
            </a:r>
          </a:p>
          <a:p>
            <a:pPr marL="0" indent="0">
              <a:buNone/>
            </a:pPr>
            <a:r>
              <a:rPr lang="sr-Latn-RS" b="1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sr-Latn-RS" b="1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pPr marL="0" indent="0">
              <a:buNone/>
            </a:pPr>
            <a:r>
              <a:rPr lang="sr-Latn-RS" b="1">
                <a:latin typeface="Courier New" panose="02070309020205020404" pitchFamily="49" charset="0"/>
                <a:cs typeface="Courier New" panose="02070309020205020404" pitchFamily="49" charset="0"/>
              </a:rPr>
              <a:t>  val = analogRead(PORT_POT);  </a:t>
            </a:r>
            <a:r>
              <a:rPr lang="sr-Latn-RS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read the input pin</a:t>
            </a:r>
          </a:p>
          <a:p>
            <a:pPr marL="0" indent="0">
              <a:buNone/>
            </a:pPr>
            <a:r>
              <a:rPr lang="sr-Latn-RS" b="1">
                <a:latin typeface="Courier New" panose="02070309020205020404" pitchFamily="49" charset="0"/>
                <a:cs typeface="Courier New" panose="02070309020205020404" pitchFamily="49" charset="0"/>
              </a:rPr>
              <a:t>  analogWrite(PORT_LED, val / 4); </a:t>
            </a:r>
          </a:p>
          <a:p>
            <a:pPr marL="0" indent="0">
              <a:buNone/>
            </a:pPr>
            <a:r>
              <a:rPr lang="sr-Latn-RS" b="1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88608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D9232-5E1B-13A6-5359-BC3E50548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Istorija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52601-E547-6F57-97CB-E6687EBA8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sr-Latn-RS"/>
              <a:t>Raspberry PI (RPI) je proizvod Raspberry PI fondacije nastao 2012. godine</a:t>
            </a:r>
          </a:p>
          <a:p>
            <a:r>
              <a:rPr lang="sr-Latn-RS"/>
              <a:t>Single Board Computer (SBC)</a:t>
            </a:r>
          </a:p>
          <a:p>
            <a:r>
              <a:rPr lang="sr-Latn-RS"/>
              <a:t>Linux operativni sistem, USB portovi za periferije, HDMI konektor za monitor, Ethernet port, SD card kao "hard disk", WiFi, Bluetooth, 3.5mm konektor za analogni TV i zvuk, i GPIO!</a:t>
            </a:r>
          </a:p>
          <a:p>
            <a:pPr lvl="1"/>
            <a:r>
              <a:rPr lang="sr-Latn-RS" sz="2800"/>
              <a:t>GPIO (General Purpose Input/Output) je najbitniji element, jer omogućava komunikaciju sa senzorima, aktuatorima i ostalim stvarima! </a:t>
            </a:r>
          </a:p>
          <a:p>
            <a:r>
              <a:rPr lang="sr-Latn-RS" sz="3200"/>
              <a:t>Gomila klonova: Orange Pi, Banana Pi, Odroid, ...</a:t>
            </a:r>
            <a:endParaRPr lang="en-US" sz="3200"/>
          </a:p>
          <a:p>
            <a:endParaRPr lang="sr-Latn-RS"/>
          </a:p>
          <a:p>
            <a:r>
              <a:rPr lang="sr-Latn-RS"/>
              <a:t>Arduino je 2005. uneo revoluciju, jer su napravili lepo okruženje, koje čini sama pločica sa pratećom elektronikom, IDE za programiranje (lepo zaokruženo okruženje za programiranje u C++ (a, da ne osetiš da je C++!)) i ogroman community!</a:t>
            </a:r>
          </a:p>
          <a:p>
            <a:pPr lvl="1"/>
            <a:r>
              <a:rPr lang="sr-Latn-RS" sz="2600"/>
              <a:t>Ne treba specijalan programer, već se kroz USB kabel program "spušta" na Arduino</a:t>
            </a:r>
          </a:p>
          <a:p>
            <a:r>
              <a:rPr lang="sr-Latn-RS" sz="3000"/>
              <a:t>Klonovi: ESP32, Raspberry Pi PICO, ...</a:t>
            </a:r>
          </a:p>
          <a:p>
            <a:r>
              <a:rPr lang="sr-Latn-RS" b="1" u="sng"/>
              <a:t>Voditi računa da je Arduino uglavnom 5V, a ESP32, Pico i RPI su 3.3V!</a:t>
            </a:r>
            <a:endParaRPr lang="en-US" b="1" u="sng"/>
          </a:p>
          <a:p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29367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74D10-B05A-0D91-9294-965FF4873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SBC platforme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74F12-A5F9-785D-9147-F3A7D4D9A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/>
              <a:t>Raspberry Pi (ARM)</a:t>
            </a:r>
          </a:p>
          <a:p>
            <a:r>
              <a:rPr lang="sr-Latn-RS"/>
              <a:t>Banana Pi (ARM)</a:t>
            </a:r>
          </a:p>
          <a:p>
            <a:r>
              <a:rPr lang="sr-Latn-RS"/>
              <a:t>Orange Pi (ARM)</a:t>
            </a:r>
          </a:p>
          <a:p>
            <a:r>
              <a:rPr lang="sr-Latn-RS"/>
              <a:t>Odroid (ARM &amp; x86)</a:t>
            </a:r>
          </a:p>
          <a:p>
            <a:r>
              <a:rPr lang="sr-Latn-RS"/>
              <a:t>LattePanda (x86)</a:t>
            </a:r>
          </a:p>
          <a:p>
            <a:r>
              <a:rPr lang="sr-Latn-RS"/>
              <a:t>Oddisey (x86)</a:t>
            </a:r>
          </a:p>
          <a:p>
            <a:r>
              <a:rPr lang="sr-Latn-RS"/>
              <a:t>Lichee PI (RISC-V)</a:t>
            </a:r>
          </a:p>
          <a:p>
            <a:r>
              <a:rPr lang="sr-Latn-RS"/>
              <a:t>VisionFive (RISC-V)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8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494D4-6186-A97F-EED7-E4D79E3AE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Raspberry PI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15F42-48E5-05BB-2DD5-A755D083B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/>
              <a:t>Linux računar (ARM CPU)</a:t>
            </a:r>
          </a:p>
          <a:p>
            <a:r>
              <a:rPr lang="sr-Latn-RS"/>
              <a:t>Velik broj verzija, a najčešće se koriste RPI4 i RPI Zero W(2)</a:t>
            </a:r>
          </a:p>
          <a:p>
            <a:r>
              <a:rPr lang="sr-Latn-RS"/>
              <a:t>Programira se u Pajtonu, C-u, itd.</a:t>
            </a: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2F6CAD-D7F0-E81D-125A-4D173C397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937" y="3724276"/>
            <a:ext cx="5076780" cy="28797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3EBA0C-CDE6-A2C2-B786-A95014FE4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658" y="4486145"/>
            <a:ext cx="4020821" cy="192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00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87136-D483-ADD1-2853-797AC873C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Raspberry Pi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BA81B-8AA7-A5C4-60D3-D94FF37BF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r-Latn-RS"/>
              <a:t>Pošto ima OS, mora prvo da se skine image Linux-a za RPI</a:t>
            </a:r>
          </a:p>
          <a:p>
            <a:pPr lvl="1"/>
            <a:r>
              <a:rPr lang="sr-Latn-RS"/>
              <a:t>Image se raspakuje na SD karticu specijalizovanim softverom</a:t>
            </a:r>
          </a:p>
          <a:p>
            <a:r>
              <a:rPr lang="sr-Latn-RS"/>
              <a:t>Prvo startovanje novog OS-a:</a:t>
            </a:r>
          </a:p>
          <a:p>
            <a:pPr lvl="1"/>
            <a:r>
              <a:rPr lang="sr-Latn-RS"/>
              <a:t>Inicijalno podešavanje</a:t>
            </a:r>
          </a:p>
          <a:p>
            <a:pPr lvl="1"/>
            <a:r>
              <a:rPr lang="sr-Latn-RS"/>
              <a:t>Resize sistemske particije</a:t>
            </a:r>
          </a:p>
          <a:p>
            <a:r>
              <a:rPr lang="sr-Latn-RS"/>
              <a:t>Posle toga možemo da koristimo:</a:t>
            </a:r>
          </a:p>
          <a:p>
            <a:pPr lvl="1"/>
            <a:r>
              <a:rPr lang="sr-Latn-RS"/>
              <a:t>Tastatura + miš + monitor, ili </a:t>
            </a:r>
          </a:p>
          <a:p>
            <a:pPr lvl="1"/>
            <a:r>
              <a:rPr lang="sr-Latn-RS"/>
              <a:t>SSH (Secure Shell) – ne zahteva tastaturu, miš i monitor</a:t>
            </a:r>
          </a:p>
          <a:p>
            <a:r>
              <a:rPr lang="sr-Latn-RS"/>
              <a:t>GPIO pinovi se mogu programski podesiti da budu ili ulaz ili izlaz</a:t>
            </a:r>
          </a:p>
          <a:p>
            <a:pPr lvl="1"/>
            <a:r>
              <a:rPr lang="sr-Latn-RS"/>
              <a:t>PAŽNJA: 3.3V je maksimalni ulazni napon!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48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1ACD-C204-6BF1-A8E9-55918B653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62" y="365125"/>
            <a:ext cx="3244516" cy="1325563"/>
          </a:xfrm>
        </p:spPr>
        <p:txBody>
          <a:bodyPr/>
          <a:lstStyle/>
          <a:p>
            <a:r>
              <a:rPr lang="sr-Latn-RS"/>
              <a:t>GPIO portovi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00E681-1231-1FC4-0DB9-0BD423C68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C68EDC-380B-BCF8-8FA9-5AB5ABC31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42832"/>
            <a:ext cx="8722394" cy="626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73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9EAFE-3CC2-A683-4571-5145C902A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Rad sa GPIO portovima na RPI (Python)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23C66-0E2C-2CE0-F47A-4DBE2AD14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sr-Latn-RS"/>
              <a:t>Digitalno čitanje:</a:t>
            </a:r>
          </a:p>
          <a:p>
            <a:pPr marL="0" indent="0">
              <a:buNone/>
            </a:pPr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sr-Latn-RS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GPIO </a:t>
            </a:r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sr-Latn-RS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21 (nožica 40)</a:t>
            </a:r>
          </a:p>
          <a:p>
            <a:pPr marL="0" indent="0">
              <a:buNone/>
            </a:pP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PORT = 21</a:t>
            </a:r>
            <a:endParaRPr lang="sr-Latn-RS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sr-Latn-RS" b="1">
                <a:latin typeface="Courier New" panose="02070309020205020404" pitchFamily="49" charset="0"/>
                <a:cs typeface="Courier New" panose="02070309020205020404" pitchFamily="49" charset="0"/>
              </a:rPr>
              <a:t>GPIO.setmode(GPIO.BCM)</a:t>
            </a:r>
          </a:p>
          <a:p>
            <a:pPr marL="0" indent="0">
              <a:buNone/>
            </a:pPr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sr-Latn-RS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Prijavljujemo da je GPIO 21 port za čitanje</a:t>
            </a:r>
          </a:p>
          <a:p>
            <a:pPr marL="0" indent="0">
              <a:buNone/>
            </a:pP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GPIO.setup(PORT, GPIO.IN</a:t>
            </a:r>
            <a:r>
              <a:rPr lang="sr-Latn-RS" b="1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 pull_up_down=GPIO.PUD_UP)</a:t>
            </a:r>
            <a:endParaRPr lang="sr-Latn-RS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sr-Latn-RS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listener za pritisak</a:t>
            </a:r>
          </a:p>
          <a:p>
            <a:pPr marL="0" indent="0">
              <a:buNone/>
            </a:pP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GPIO.add_event_detect(PORT, GPIO.</a:t>
            </a:r>
            <a:r>
              <a:rPr lang="sr-Latn-RS" b="1">
                <a:latin typeface="Courier New" panose="02070309020205020404" pitchFamily="49" charset="0"/>
                <a:cs typeface="Courier New" panose="02070309020205020404" pitchFamily="49" charset="0"/>
              </a:rPr>
              <a:t>DOWN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sr-Latn-RS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sr-Latn-RS" b="1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 callback=</a:t>
            </a:r>
            <a:r>
              <a:rPr lang="sr-Latn-RS" b="1" i="1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b="1" i="1">
                <a:latin typeface="Courier New" panose="02070309020205020404" pitchFamily="49" charset="0"/>
                <a:cs typeface="Courier New" panose="02070309020205020404" pitchFamily="49" charset="0"/>
              </a:rPr>
              <a:t>dge_detected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, bouncetime=50)</a:t>
            </a:r>
            <a:endParaRPr lang="sr-Latn-R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sr-Latn-RS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30823736-ABCE-8059-7BC7-0B7BF668E968}"/>
              </a:ext>
            </a:extLst>
          </p:cNvPr>
          <p:cNvSpPr/>
          <p:nvPr/>
        </p:nvSpPr>
        <p:spPr>
          <a:xfrm>
            <a:off x="6529137" y="2366210"/>
            <a:ext cx="4604084" cy="874295"/>
          </a:xfrm>
          <a:prstGeom prst="wedgeRoundRectCallout">
            <a:avLst>
              <a:gd name="adj1" fmla="val -74967"/>
              <a:gd name="adj2" fmla="val 5384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/>
              <a:t>GPIO.setmode(GPIO.BOARD) </a:t>
            </a:r>
            <a:r>
              <a:rPr lang="sr-Latn-RS">
                <a:sym typeface="Wingdings" panose="05000000000000000000" pitchFamily="2" charset="2"/>
              </a:rPr>
              <a:t></a:t>
            </a:r>
            <a:r>
              <a:rPr lang="sr-Latn-RS"/>
              <a:t> PORT = 40</a:t>
            </a:r>
          </a:p>
          <a:p>
            <a:pPr algn="ctr"/>
            <a:r>
              <a:rPr lang="sr-Latn-RS"/>
              <a:t>GPIO.setmode(GPIO.BCM) </a:t>
            </a:r>
            <a:r>
              <a:rPr lang="sr-Latn-RS">
                <a:sym typeface="Wingdings" panose="05000000000000000000" pitchFamily="2" charset="2"/>
              </a:rPr>
              <a:t></a:t>
            </a:r>
            <a:r>
              <a:rPr lang="sr-Latn-RS"/>
              <a:t> PORT = 21</a:t>
            </a:r>
          </a:p>
          <a:p>
            <a:pPr algn="ctr"/>
            <a:endParaRPr lang="en-US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7B10278-D61B-B508-C3D1-08AAE20F3C38}"/>
              </a:ext>
            </a:extLst>
          </p:cNvPr>
          <p:cNvSpPr/>
          <p:nvPr/>
        </p:nvSpPr>
        <p:spPr>
          <a:xfrm>
            <a:off x="7563853" y="6176963"/>
            <a:ext cx="1876926" cy="612648"/>
          </a:xfrm>
          <a:prstGeom prst="wedgeRoundRectCallout">
            <a:avLst>
              <a:gd name="adj1" fmla="val -39254"/>
              <a:gd name="adj2" fmla="val -9461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/>
              <a:t>Debouncing</a:t>
            </a:r>
          </a:p>
          <a:p>
            <a:pPr algn="ctr"/>
            <a:r>
              <a:rPr lang="sr-Latn-RS"/>
              <a:t>U milisekundama</a:t>
            </a:r>
            <a:endParaRPr lang="en-US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76DD62A-B20D-5400-565F-0472EFE41F4B}"/>
              </a:ext>
            </a:extLst>
          </p:cNvPr>
          <p:cNvSpPr/>
          <p:nvPr/>
        </p:nvSpPr>
        <p:spPr>
          <a:xfrm>
            <a:off x="10379242" y="5301916"/>
            <a:ext cx="1339515" cy="778041"/>
          </a:xfrm>
          <a:prstGeom prst="wedgeRoundRectCallout">
            <a:avLst>
              <a:gd name="adj1" fmla="val -51739"/>
              <a:gd name="adj2" fmla="val -11006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/>
              <a:t>Pull up </a:t>
            </a:r>
          </a:p>
          <a:p>
            <a:pPr algn="ctr"/>
            <a:r>
              <a:rPr lang="sr-Latn-RS"/>
              <a:t>Ili</a:t>
            </a:r>
          </a:p>
          <a:p>
            <a:pPr algn="ctr"/>
            <a:r>
              <a:rPr lang="sr-Latn-RS"/>
              <a:t>Pull down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789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2192</Words>
  <Application>Microsoft Office PowerPoint</Application>
  <PresentationFormat>Widescreen</PresentationFormat>
  <Paragraphs>255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-apple-system</vt:lpstr>
      <vt:lpstr>Arial</vt:lpstr>
      <vt:lpstr>Calibri</vt:lpstr>
      <vt:lpstr>Calibri Light</vt:lpstr>
      <vt:lpstr>Courier New</vt:lpstr>
      <vt:lpstr>Office Theme</vt:lpstr>
      <vt:lpstr>Inženjerstvo softvera za Internet-Web of Things</vt:lpstr>
      <vt:lpstr>Istorija</vt:lpstr>
      <vt:lpstr>GPIO – General Purpose Input/Output</vt:lpstr>
      <vt:lpstr>Istorija</vt:lpstr>
      <vt:lpstr>SBC platforme</vt:lpstr>
      <vt:lpstr>Raspberry PI</vt:lpstr>
      <vt:lpstr>Raspberry Pi</vt:lpstr>
      <vt:lpstr>GPIO portovi</vt:lpstr>
      <vt:lpstr>Rad sa GPIO portovima na RPI (Python)</vt:lpstr>
      <vt:lpstr>Callback za čitanje</vt:lpstr>
      <vt:lpstr>Debouncing</vt:lpstr>
      <vt:lpstr>GPIO Digitalno Pisanje (Python)</vt:lpstr>
      <vt:lpstr>GPIO analogno čitanje</vt:lpstr>
      <vt:lpstr>A/D konverzija</vt:lpstr>
      <vt:lpstr>Flash ADC</vt:lpstr>
      <vt:lpstr>Generator-Komparator  ADC</vt:lpstr>
      <vt:lpstr>Generator-Komparator ADC</vt:lpstr>
      <vt:lpstr>Generator-Komparator ADC</vt:lpstr>
      <vt:lpstr>Analogno pisanje</vt:lpstr>
      <vt:lpstr>D/A konverter</vt:lpstr>
      <vt:lpstr>GPIO Analogno pisanje – D/A konvertor</vt:lpstr>
      <vt:lpstr>PWM</vt:lpstr>
      <vt:lpstr>GPIO Analogno pisanje - PWM</vt:lpstr>
      <vt:lpstr>Mikrokontrolerske platforme</vt:lpstr>
      <vt:lpstr>Arduino, ESP32, Raspberry Pi Pico W</vt:lpstr>
      <vt:lpstr>Arduino, ESP32, Raspberry Pi Pico W</vt:lpstr>
      <vt:lpstr>Način programiranja</vt:lpstr>
      <vt:lpstr>Digitalno čitanje i debouncing – Arduino/ESP32</vt:lpstr>
      <vt:lpstr>Digitalno pisanje – Arduino/ESP32</vt:lpstr>
      <vt:lpstr>Analogno čitanje – Arduino/ESP32</vt:lpstr>
      <vt:lpstr>Analogno pisanje (PWM) – Arduino/ESP32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Inženjerstvo softvera za Internet-Web of Things</dc:title>
  <dc:creator>Milan Vidaković</dc:creator>
  <cp:lastModifiedBy>Milan Vidaković</cp:lastModifiedBy>
  <cp:revision>200</cp:revision>
  <dcterms:created xsi:type="dcterms:W3CDTF">2023-06-19T19:18:07Z</dcterms:created>
  <dcterms:modified xsi:type="dcterms:W3CDTF">2023-10-03T08:21:35Z</dcterms:modified>
</cp:coreProperties>
</file>